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83" r:id="rId3"/>
    <p:sldId id="257" r:id="rId4"/>
    <p:sldId id="260" r:id="rId5"/>
    <p:sldId id="258" r:id="rId6"/>
    <p:sldId id="261" r:id="rId7"/>
    <p:sldId id="262" r:id="rId8"/>
    <p:sldId id="259" r:id="rId9"/>
    <p:sldId id="263" r:id="rId10"/>
    <p:sldId id="264" r:id="rId11"/>
    <p:sldId id="265" r:id="rId12"/>
    <p:sldId id="279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90" d="100"/>
          <a:sy n="90" d="100"/>
        </p:scale>
        <p:origin x="43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C5B78D-5D14-4282-A2A0-054289FD1E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72383F0-3DAA-4B2D-9729-8E7FCC109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8BA225-682D-4CFD-974D-E5891EC11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ACC7E-24B1-447C-BB5F-F95F796C9681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193A5F-DC14-4D60-9C18-149234E97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6DF0BE4-34A6-4761-8EC9-6F8DA93B4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BA52F-B8C4-40B2-9B7F-87427A31D9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217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A6394F-0E02-4967-83E8-EB07AFA57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1E946C1-102D-41E8-8032-D79B53088A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10D860-32D5-4A33-B3E8-EE82FA1CE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ACC7E-24B1-447C-BB5F-F95F796C9681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CDEC2F-F0BA-4E28-B77B-5ECABCE2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22EE23E-326E-4E22-9AD9-10F0410F2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BA52F-B8C4-40B2-9B7F-87427A31D9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5597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F3E92B5-30D5-4A8D-9FA3-967127E4D0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857F420-9D7D-481B-8FC3-60997940F4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8F9327-10C7-4221-94E1-30FE3B8E9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ACC7E-24B1-447C-BB5F-F95F796C9681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7C4C2B-0646-4339-A63F-CBDFDFC97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D12396F-64B0-4A62-BE4F-AE274EC77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BA52F-B8C4-40B2-9B7F-87427A31D9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34792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1562984" y="336550"/>
            <a:ext cx="9067801" cy="4368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317500" y="4724400"/>
            <a:ext cx="11557000" cy="10033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317500" y="5759450"/>
            <a:ext cx="11557000" cy="79375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200"/>
            </a:lvl1pPr>
            <a:lvl2pPr marL="0" indent="114300" algn="ctr">
              <a:spcBef>
                <a:spcPts val="0"/>
              </a:spcBef>
              <a:buSzTx/>
              <a:buNone/>
              <a:defRPr sz="2200"/>
            </a:lvl2pPr>
            <a:lvl3pPr marL="0" indent="228600" algn="ctr">
              <a:spcBef>
                <a:spcPts val="0"/>
              </a:spcBef>
              <a:buSzTx/>
              <a:buNone/>
              <a:defRPr sz="2200"/>
            </a:lvl3pPr>
            <a:lvl4pPr marL="0" indent="342900" algn="ctr">
              <a:spcBef>
                <a:spcPts val="0"/>
              </a:spcBef>
              <a:buSzTx/>
              <a:buNone/>
              <a:defRPr sz="2200"/>
            </a:lvl4pPr>
            <a:lvl5pPr marL="0" indent="457200" algn="ctr">
              <a:spcBef>
                <a:spcPts val="0"/>
              </a:spcBef>
              <a:buSzTx/>
              <a:buNone/>
              <a:defRPr sz="2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225766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680134-1DFB-41E5-9B27-D7C88635F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374925-DFB9-4063-A2B7-B98FC4987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1DBD6F-5503-40BD-B7B7-5C936BDCA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ACC7E-24B1-447C-BB5F-F95F796C9681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D3EEB-5B90-4222-9832-CBE378703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347CC4-CD9F-418B-91D7-4660A1857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BA52F-B8C4-40B2-9B7F-87427A31D9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2847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C63712-9B7F-438F-BB57-F104AF51F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7C33A1-93C5-4359-BE8E-853D398FB9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5EBD1E-7BEB-4C2F-9FA2-E81CF7BF9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ACC7E-24B1-447C-BB5F-F95F796C9681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075E4E-DF57-4449-850C-A23AC5269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C9038B-1836-41D3-B4D6-77099D27E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BA52F-B8C4-40B2-9B7F-87427A31D9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8267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F7E633-5A4B-43DE-9C9B-5840C04E3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BE865F-4E72-4434-84C0-44EAC17E83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0B082BA-4298-4D44-A62F-C5C01AF978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CEF34F-17DA-484C-85A4-7260D2198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ACC7E-24B1-447C-BB5F-F95F796C9681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71F8A52-6DF1-4C73-B0C4-633D8BACA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57BD596-4DCA-4B9D-9762-F1D28E19D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BA52F-B8C4-40B2-9B7F-87427A31D9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466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AE6B29-143A-442E-B67D-019AA5377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6C56548-4258-40A1-A596-B5F4951D8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8B0FC6F-BA04-4FC0-949F-44FE37B8A6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600AE3-9033-41C9-8A0C-C050A9799B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44CA4C6-60D6-42F8-8557-9B54044A85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CF1F23E-EA0F-439B-917D-39F6039D2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ACC7E-24B1-447C-BB5F-F95F796C9681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C6DE7CF-A673-4828-A427-5B1E65027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F93426C-02D8-4F2D-A7FB-DA2FDA63A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BA52F-B8C4-40B2-9B7F-87427A31D9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9723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FE0247-17E9-4DF4-A7BB-1D215D0C7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987E12C-AAAD-4993-97F9-C17A1225B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ACC7E-24B1-447C-BB5F-F95F796C9681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309C896-D4EB-44C2-8231-DCB8272CE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7E7CAA1-43C2-44E2-8625-F35950DBF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BA52F-B8C4-40B2-9B7F-87427A31D9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37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867D79F-92F2-4DDF-B962-79C7FB4FD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ACC7E-24B1-447C-BB5F-F95F796C9681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4817D36-2C56-4C14-B937-B08C49D52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0E75753-32AC-4353-AD36-D6597EC83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BA52F-B8C4-40B2-9B7F-87427A31D9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9964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4BFEBD-C774-48F7-A3C9-135F181EF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D2BB26-2F87-4343-BB44-3506211806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F92FEE8-CFD7-4EB3-9238-6000BD5653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963B73D-F17A-4354-8182-C8EC7513B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ACC7E-24B1-447C-BB5F-F95F796C9681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87BECAA-C1E0-452C-BF15-877A9D4C3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BB22A2-0458-430B-8ECA-71EBCA1A2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BA52F-B8C4-40B2-9B7F-87427A31D9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9102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E1962C-EDC0-4FE0-A3A6-7CFAD8F4B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786775E-2E38-4A25-B7DD-2CA9F66686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172DF60-AECD-4777-A226-1EFD44C228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58C5B63-65E5-4B03-BCC7-933674AC0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ACC7E-24B1-447C-BB5F-F95F796C9681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65C31E4-5044-42B6-8AB3-B7F3CBC58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1B3E2F5-698B-4FBD-8CED-82C7E6625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BA52F-B8C4-40B2-9B7F-87427A31D9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48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D5B723D-33CC-4F01-96D1-DBD941DEF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DF952B2-93DA-4140-8E80-25F4E4023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C86585-57DC-4F6A-A20A-72225EA9BF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ACC7E-24B1-447C-BB5F-F95F796C9681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BF037C-FD11-4DEC-B67A-2BA973C7B4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70CF39-2ABD-47A1-88C4-1888BB10CB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7BA52F-B8C4-40B2-9B7F-87427A31D9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247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3494607" y="2561937"/>
            <a:ext cx="5157374" cy="806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lnSpc>
                <a:spcPct val="120000"/>
              </a:lnSpc>
              <a:defRPr sz="8800" spc="176">
                <a:solidFill>
                  <a:srgbClr val="FFFFFF"/>
                </a:solidFill>
                <a:latin typeface="FZLanTingHei-M-GBK"/>
                <a:ea typeface="FZLanTingHei-M-GBK"/>
                <a:cs typeface="FZLanTingHei-M-GBK"/>
                <a:sym typeface="FZLanTingHei-M-GBK"/>
              </a:defRPr>
            </a:lvl1pPr>
          </a:lstStyle>
          <a:p>
            <a:r>
              <a:rPr sz="4400" dirty="0"/>
              <a:t>ppt模板标题 主标题</a:t>
            </a:r>
          </a:p>
        </p:txBody>
      </p:sp>
      <p:sp>
        <p:nvSpPr>
          <p:cNvPr id="128" name="Shape 128"/>
          <p:cNvSpPr/>
          <p:nvPr/>
        </p:nvSpPr>
        <p:spPr>
          <a:xfrm>
            <a:off x="5031105" y="3580216"/>
            <a:ext cx="2184188" cy="3945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lnSpc>
                <a:spcPct val="120000"/>
              </a:lnSpc>
              <a:defRPr sz="4000" spc="79">
                <a:solidFill>
                  <a:srgbClr val="FFFFFF"/>
                </a:solidFill>
                <a:latin typeface="FZLanTingHei-L-GBK"/>
                <a:ea typeface="FZLanTingHei-L-GBK"/>
                <a:cs typeface="FZLanTingHei-L-GBK"/>
                <a:sym typeface="FZLanTingHei-L-GBK"/>
              </a:defRPr>
            </a:lvl1pPr>
          </a:lstStyle>
          <a:p>
            <a:r>
              <a:rPr sz="2000"/>
              <a:t>使用时间及演讲人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0586" y="386234"/>
            <a:ext cx="1778000" cy="417651"/>
          </a:xfrm>
          <a:prstGeom prst="rect">
            <a:avLst/>
          </a:prstGeom>
        </p:spPr>
      </p:pic>
      <p:pic>
        <p:nvPicPr>
          <p:cNvPr id="2" name="图片 1" descr="天池直播间.ps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871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F15ADBC7-F8E7-436F-99CB-B2D5E267E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模型融合</a:t>
            </a:r>
            <a:r>
              <a:rPr lang="en-US" altLang="zh-CN" dirty="0"/>
              <a:t>- blend</a:t>
            </a:r>
            <a:endParaRPr lang="zh-CN" altLang="en-US" dirty="0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28533FFB-65E6-4266-85BA-CA84CDA58B93}"/>
              </a:ext>
            </a:extLst>
          </p:cNvPr>
          <p:cNvSpPr/>
          <p:nvPr/>
        </p:nvSpPr>
        <p:spPr>
          <a:xfrm>
            <a:off x="3772257" y="2807215"/>
            <a:ext cx="380297" cy="1966287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4354C760-4CE4-4C89-B5B9-3EAD23B64CFC}"/>
              </a:ext>
            </a:extLst>
          </p:cNvPr>
          <p:cNvSpPr/>
          <p:nvPr/>
        </p:nvSpPr>
        <p:spPr>
          <a:xfrm>
            <a:off x="2642535" y="4305345"/>
            <a:ext cx="318779" cy="468157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EE3BC415-C742-4DAF-9CA3-03F745F63C7B}"/>
              </a:ext>
            </a:extLst>
          </p:cNvPr>
          <p:cNvSpPr/>
          <p:nvPr/>
        </p:nvSpPr>
        <p:spPr>
          <a:xfrm>
            <a:off x="2642535" y="2807215"/>
            <a:ext cx="318779" cy="51136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AD5F23-2D3E-409C-8067-E0F93131B962}"/>
              </a:ext>
            </a:extLst>
          </p:cNvPr>
          <p:cNvSpPr/>
          <p:nvPr/>
        </p:nvSpPr>
        <p:spPr>
          <a:xfrm>
            <a:off x="3590494" y="2062182"/>
            <a:ext cx="889233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test</a:t>
            </a:r>
            <a:endParaRPr lang="zh-CN" altLang="en-US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8ED2C1CB-4DAB-4437-B348-4B3790E4C8F2}"/>
              </a:ext>
            </a:extLst>
          </p:cNvPr>
          <p:cNvSpPr/>
          <p:nvPr/>
        </p:nvSpPr>
        <p:spPr>
          <a:xfrm>
            <a:off x="327172" y="2807215"/>
            <a:ext cx="1367405" cy="69999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models</a:t>
            </a:r>
            <a:endParaRPr lang="zh-CN" altLang="en-US" dirty="0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6244BFE2-F22F-47FF-AEB9-1CEF2A1A17DB}"/>
              </a:ext>
            </a:extLst>
          </p:cNvPr>
          <p:cNvSpPr/>
          <p:nvPr/>
        </p:nvSpPr>
        <p:spPr>
          <a:xfrm>
            <a:off x="2004972" y="2063512"/>
            <a:ext cx="1392578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val-concat</a:t>
            </a:r>
            <a:endParaRPr lang="zh-CN" altLang="en-US" dirty="0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837D0BF5-3023-4869-BB2C-FC11EFA87F7C}"/>
              </a:ext>
            </a:extLst>
          </p:cNvPr>
          <p:cNvCxnSpPr>
            <a:stCxn id="9" idx="6"/>
            <a:endCxn id="10" idx="1"/>
          </p:cNvCxnSpPr>
          <p:nvPr/>
        </p:nvCxnSpPr>
        <p:spPr>
          <a:xfrm flipV="1">
            <a:off x="1694577" y="2306793"/>
            <a:ext cx="310395" cy="8504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AC204442-E19E-42A4-B746-20FC11CFF893}"/>
              </a:ext>
            </a:extLst>
          </p:cNvPr>
          <p:cNvCxnSpPr>
            <a:stCxn id="9" idx="6"/>
            <a:endCxn id="8" idx="1"/>
          </p:cNvCxnSpPr>
          <p:nvPr/>
        </p:nvCxnSpPr>
        <p:spPr>
          <a:xfrm flipV="1">
            <a:off x="1694577" y="2305463"/>
            <a:ext cx="1895917" cy="8517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F966AFBB-6A09-4C4E-BA25-424981B58775}"/>
              </a:ext>
            </a:extLst>
          </p:cNvPr>
          <p:cNvSpPr txBox="1"/>
          <p:nvPr/>
        </p:nvSpPr>
        <p:spPr>
          <a:xfrm>
            <a:off x="2567032" y="2711435"/>
            <a:ext cx="49495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0.1</a:t>
            </a:r>
          </a:p>
          <a:p>
            <a:r>
              <a:rPr lang="en-US" altLang="zh-CN" sz="1600" dirty="0"/>
              <a:t>0.3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0.2</a:t>
            </a:r>
            <a:endParaRPr lang="zh-CN" altLang="en-US" sz="16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CC09118-01C5-475C-B846-1C4F9E1BE89A}"/>
              </a:ext>
            </a:extLst>
          </p:cNvPr>
          <p:cNvSpPr txBox="1"/>
          <p:nvPr/>
        </p:nvSpPr>
        <p:spPr>
          <a:xfrm>
            <a:off x="3772257" y="2711399"/>
            <a:ext cx="49495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0.5</a:t>
            </a:r>
          </a:p>
          <a:p>
            <a:r>
              <a:rPr lang="en-US" altLang="zh-CN" sz="1600" dirty="0"/>
              <a:t>0.2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0.9</a:t>
            </a:r>
            <a:endParaRPr lang="zh-CN" altLang="en-US" sz="1600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CC9631C-A087-42C5-8373-93F738CCE008}"/>
              </a:ext>
            </a:extLst>
          </p:cNvPr>
          <p:cNvSpPr txBox="1"/>
          <p:nvPr/>
        </p:nvSpPr>
        <p:spPr>
          <a:xfrm>
            <a:off x="427298" y="3596044"/>
            <a:ext cx="136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xgb1…xgb5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4B24D28-5678-42B4-A5BA-2029B50B6D97}"/>
              </a:ext>
            </a:extLst>
          </p:cNvPr>
          <p:cNvSpPr txBox="1"/>
          <p:nvPr/>
        </p:nvSpPr>
        <p:spPr>
          <a:xfrm>
            <a:off x="321575" y="4170074"/>
            <a:ext cx="1535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gbdt1…gbdt5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B5FB99F-B653-4C44-9A34-EDADBE73F4CE}"/>
              </a:ext>
            </a:extLst>
          </p:cNvPr>
          <p:cNvSpPr txBox="1"/>
          <p:nvPr/>
        </p:nvSpPr>
        <p:spPr>
          <a:xfrm>
            <a:off x="661646" y="4649882"/>
            <a:ext cx="1400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rf1…rf5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594DD4A-FEF3-4FB5-975A-063D281CE811}"/>
              </a:ext>
            </a:extLst>
          </p:cNvPr>
          <p:cNvSpPr txBox="1"/>
          <p:nvPr/>
        </p:nvSpPr>
        <p:spPr>
          <a:xfrm>
            <a:off x="604334" y="5088712"/>
            <a:ext cx="1400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et1…et5</a:t>
            </a:r>
            <a:endParaRPr lang="zh-CN" altLang="en-US" dirty="0"/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A9241662-E913-4DF2-9E91-EF566878B102}"/>
              </a:ext>
            </a:extLst>
          </p:cNvPr>
          <p:cNvCxnSpPr>
            <a:stCxn id="15" idx="3"/>
          </p:cNvCxnSpPr>
          <p:nvPr/>
        </p:nvCxnSpPr>
        <p:spPr>
          <a:xfrm flipV="1">
            <a:off x="1794703" y="3265109"/>
            <a:ext cx="772329" cy="515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B8CBF58B-7486-45A7-9A38-EEE3A88BB8EF}"/>
              </a:ext>
            </a:extLst>
          </p:cNvPr>
          <p:cNvCxnSpPr>
            <a:stCxn id="15" idx="3"/>
          </p:cNvCxnSpPr>
          <p:nvPr/>
        </p:nvCxnSpPr>
        <p:spPr>
          <a:xfrm>
            <a:off x="1794703" y="3780710"/>
            <a:ext cx="772329" cy="758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C362EDA1-55FB-4C11-9807-FFAD3A52B7B3}"/>
              </a:ext>
            </a:extLst>
          </p:cNvPr>
          <p:cNvCxnSpPr>
            <a:stCxn id="15" idx="3"/>
          </p:cNvCxnSpPr>
          <p:nvPr/>
        </p:nvCxnSpPr>
        <p:spPr>
          <a:xfrm>
            <a:off x="1794703" y="3780710"/>
            <a:ext cx="188806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191BB753-A2D3-4E85-807D-48BB517D356C}"/>
              </a:ext>
            </a:extLst>
          </p:cNvPr>
          <p:cNvSpPr txBox="1"/>
          <p:nvPr/>
        </p:nvSpPr>
        <p:spPr>
          <a:xfrm>
            <a:off x="2380975" y="4978236"/>
            <a:ext cx="841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concat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7938D3A-BECF-4C1D-8EA0-AA27DAA40E15}"/>
              </a:ext>
            </a:extLst>
          </p:cNvPr>
          <p:cNvSpPr txBox="1"/>
          <p:nvPr/>
        </p:nvSpPr>
        <p:spPr>
          <a:xfrm>
            <a:off x="3726674" y="4978236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avg</a:t>
            </a:r>
            <a:endParaRPr lang="zh-CN" altLang="en-US" dirty="0"/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3186668D-5693-4C5C-B1A2-521F465EEB91}"/>
              </a:ext>
            </a:extLst>
          </p:cNvPr>
          <p:cNvSpPr/>
          <p:nvPr/>
        </p:nvSpPr>
        <p:spPr>
          <a:xfrm>
            <a:off x="5622026" y="2062182"/>
            <a:ext cx="812328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xgb</a:t>
            </a:r>
            <a:endParaRPr lang="zh-CN" altLang="en-US" dirty="0"/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6DB49F81-1E92-457B-9F07-3EC28CDE2951}"/>
              </a:ext>
            </a:extLst>
          </p:cNvPr>
          <p:cNvSpPr/>
          <p:nvPr/>
        </p:nvSpPr>
        <p:spPr>
          <a:xfrm>
            <a:off x="6630103" y="2062182"/>
            <a:ext cx="812328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gbdt</a:t>
            </a:r>
            <a:endParaRPr lang="zh-CN" altLang="en-US" dirty="0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17CA8C1D-9D21-42F3-8A3F-560608D86D9D}"/>
              </a:ext>
            </a:extLst>
          </p:cNvPr>
          <p:cNvSpPr/>
          <p:nvPr/>
        </p:nvSpPr>
        <p:spPr>
          <a:xfrm>
            <a:off x="7638180" y="2062182"/>
            <a:ext cx="812328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rf</a:t>
            </a:r>
            <a:endParaRPr lang="zh-CN" altLang="en-US" dirty="0"/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1DC69FE5-7941-4037-A932-2887307820A7}"/>
              </a:ext>
            </a:extLst>
          </p:cNvPr>
          <p:cNvSpPr/>
          <p:nvPr/>
        </p:nvSpPr>
        <p:spPr>
          <a:xfrm>
            <a:off x="8646257" y="2062182"/>
            <a:ext cx="812328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et</a:t>
            </a:r>
            <a:endParaRPr lang="zh-CN" alt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3F6DCD05-3AF6-4412-B70A-DDCBBB4A4B95}"/>
              </a:ext>
            </a:extLst>
          </p:cNvPr>
          <p:cNvSpPr txBox="1"/>
          <p:nvPr/>
        </p:nvSpPr>
        <p:spPr>
          <a:xfrm>
            <a:off x="5848525" y="2807215"/>
            <a:ext cx="49495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0.2</a:t>
            </a:r>
          </a:p>
          <a:p>
            <a:r>
              <a:rPr lang="en-US" altLang="zh-CN" sz="1600" dirty="0"/>
              <a:t>0.4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0.9</a:t>
            </a:r>
            <a:endParaRPr lang="zh-CN" altLang="en-US" sz="1600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0A7A3608-4223-49D8-B1D7-50CDCC76638B}"/>
              </a:ext>
            </a:extLst>
          </p:cNvPr>
          <p:cNvSpPr txBox="1"/>
          <p:nvPr/>
        </p:nvSpPr>
        <p:spPr>
          <a:xfrm>
            <a:off x="6824473" y="2823112"/>
            <a:ext cx="49495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0.5</a:t>
            </a:r>
          </a:p>
          <a:p>
            <a:r>
              <a:rPr lang="en-US" altLang="zh-CN" sz="1600" dirty="0"/>
              <a:t>0.1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0.7</a:t>
            </a:r>
            <a:endParaRPr lang="zh-CN" altLang="en-US" sz="1600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2884D654-A416-426E-8339-12F1EB48235E}"/>
              </a:ext>
            </a:extLst>
          </p:cNvPr>
          <p:cNvSpPr txBox="1"/>
          <p:nvPr/>
        </p:nvSpPr>
        <p:spPr>
          <a:xfrm>
            <a:off x="7824171" y="2823112"/>
            <a:ext cx="49495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0.5</a:t>
            </a:r>
          </a:p>
          <a:p>
            <a:r>
              <a:rPr lang="en-US" altLang="zh-CN" sz="1600" dirty="0"/>
              <a:t>0.2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0.2</a:t>
            </a:r>
            <a:endParaRPr lang="zh-CN" altLang="en-US" sz="1600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15257F51-63D2-4D3F-8C1C-DAA30999410D}"/>
              </a:ext>
            </a:extLst>
          </p:cNvPr>
          <p:cNvSpPr txBox="1"/>
          <p:nvPr/>
        </p:nvSpPr>
        <p:spPr>
          <a:xfrm>
            <a:off x="8823869" y="2807215"/>
            <a:ext cx="49495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0.1</a:t>
            </a:r>
          </a:p>
          <a:p>
            <a:r>
              <a:rPr lang="en-US" altLang="zh-CN" sz="1600" dirty="0"/>
              <a:t>0.2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0.7</a:t>
            </a:r>
            <a:endParaRPr lang="zh-CN" altLang="en-US" sz="1600" dirty="0"/>
          </a:p>
        </p:txBody>
      </p:sp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A8A53665-9441-4BCF-89B3-DBEA9651FFDE}"/>
              </a:ext>
            </a:extLst>
          </p:cNvPr>
          <p:cNvSpPr/>
          <p:nvPr/>
        </p:nvSpPr>
        <p:spPr>
          <a:xfrm>
            <a:off x="9947949" y="2080715"/>
            <a:ext cx="812328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label</a:t>
            </a:r>
            <a:endParaRPr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1DAE2C81-CE93-434D-9B86-C9DD2F4F5F13}"/>
              </a:ext>
            </a:extLst>
          </p:cNvPr>
          <p:cNvSpPr txBox="1"/>
          <p:nvPr/>
        </p:nvSpPr>
        <p:spPr>
          <a:xfrm>
            <a:off x="10159075" y="2823112"/>
            <a:ext cx="49495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 0</a:t>
            </a:r>
          </a:p>
          <a:p>
            <a:r>
              <a:rPr lang="en-US" altLang="zh-CN" sz="1600" dirty="0"/>
              <a:t> 0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1</a:t>
            </a:r>
            <a:endParaRPr lang="zh-CN" altLang="en-US" sz="1600" dirty="0"/>
          </a:p>
        </p:txBody>
      </p:sp>
      <p:sp>
        <p:nvSpPr>
          <p:cNvPr id="36" name="右中括号 35">
            <a:extLst>
              <a:ext uri="{FF2B5EF4-FFF2-40B4-BE49-F238E27FC236}">
                <a16:creationId xmlns:a16="http://schemas.microsoft.com/office/drawing/2014/main" id="{A780DBFA-54BC-400F-8491-AD4E40DF9119}"/>
              </a:ext>
            </a:extLst>
          </p:cNvPr>
          <p:cNvSpPr/>
          <p:nvPr/>
        </p:nvSpPr>
        <p:spPr>
          <a:xfrm rot="5400000">
            <a:off x="8004145" y="2550070"/>
            <a:ext cx="325772" cy="4772636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8478C708-A102-4164-AD0E-8155978B919E}"/>
              </a:ext>
            </a:extLst>
          </p:cNvPr>
          <p:cNvSpPr/>
          <p:nvPr/>
        </p:nvSpPr>
        <p:spPr>
          <a:xfrm>
            <a:off x="7824171" y="5347568"/>
            <a:ext cx="699079" cy="432447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LR</a:t>
            </a:r>
            <a:endParaRPr lang="zh-CN" altLang="en-US" dirty="0"/>
          </a:p>
        </p:txBody>
      </p: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7DD48C22-D26B-42D9-B20D-701F57D22C87}"/>
              </a:ext>
            </a:extLst>
          </p:cNvPr>
          <p:cNvCxnSpPr>
            <a:stCxn id="36" idx="2"/>
            <a:endCxn id="37" idx="0"/>
          </p:cNvCxnSpPr>
          <p:nvPr/>
        </p:nvCxnSpPr>
        <p:spPr>
          <a:xfrm>
            <a:off x="8167031" y="5099274"/>
            <a:ext cx="6680" cy="2482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图片 37">
            <a:extLst>
              <a:ext uri="{FF2B5EF4-FFF2-40B4-BE49-F238E27FC236}">
                <a16:creationId xmlns:a16="http://schemas.microsoft.com/office/drawing/2014/main" id="{4D466D87-8FA6-4255-A130-7CEB8EF25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5336" y="446941"/>
            <a:ext cx="2645328" cy="25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019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24" grpId="0" animBg="1"/>
      <p:bldP spid="25" grpId="0" animBg="1"/>
      <p:bldP spid="26" grpId="0" animBg="1"/>
      <p:bldP spid="27" grpId="0" animBg="1"/>
      <p:bldP spid="30" grpId="0"/>
      <p:bldP spid="31" grpId="0"/>
      <p:bldP spid="32" grpId="0"/>
      <p:bldP spid="33" grpId="0"/>
      <p:bldP spid="34" grpId="0" animBg="1"/>
      <p:bldP spid="35" grpId="0"/>
      <p:bldP spid="36" grpId="0" animBg="1"/>
      <p:bldP spid="3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6F00862F-5B5B-4F64-8AFD-B4D8C0662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模型融合</a:t>
            </a:r>
            <a:r>
              <a:rPr lang="en-US" altLang="zh-CN" dirty="0"/>
              <a:t>- stack</a:t>
            </a:r>
            <a:endParaRPr lang="zh-CN" altLang="en-US" dirty="0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F1420AC8-D305-4160-A69E-428A3E586446}"/>
              </a:ext>
            </a:extLst>
          </p:cNvPr>
          <p:cNvSpPr/>
          <p:nvPr/>
        </p:nvSpPr>
        <p:spPr>
          <a:xfrm>
            <a:off x="125135" y="3726503"/>
            <a:ext cx="889233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train</a:t>
            </a:r>
            <a:endParaRPr lang="zh-CN" altLang="en-US" dirty="0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600464CA-3564-46B3-B3F8-71C4A64B7921}"/>
              </a:ext>
            </a:extLst>
          </p:cNvPr>
          <p:cNvSpPr/>
          <p:nvPr/>
        </p:nvSpPr>
        <p:spPr>
          <a:xfrm>
            <a:off x="1611384" y="4709807"/>
            <a:ext cx="889233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test</a:t>
            </a:r>
            <a:endParaRPr lang="zh-CN" altLang="en-US" dirty="0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3BFF5648-F96D-4872-9609-E8459C8590C4}"/>
              </a:ext>
            </a:extLst>
          </p:cNvPr>
          <p:cNvSpPr/>
          <p:nvPr/>
        </p:nvSpPr>
        <p:spPr>
          <a:xfrm>
            <a:off x="1611384" y="2766857"/>
            <a:ext cx="889233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train1</a:t>
            </a:r>
            <a:endParaRPr lang="zh-CN" altLang="en-US" dirty="0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168CAA1-47D8-42DF-B35A-52D8DC2F9013}"/>
              </a:ext>
            </a:extLst>
          </p:cNvPr>
          <p:cNvSpPr/>
          <p:nvPr/>
        </p:nvSpPr>
        <p:spPr>
          <a:xfrm>
            <a:off x="1611384" y="3726503"/>
            <a:ext cx="889233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train2</a:t>
            </a:r>
            <a:endParaRPr lang="zh-CN" altLang="en-US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72088C5A-8F95-4448-9019-5829EDCEA90F}"/>
              </a:ext>
            </a:extLst>
          </p:cNvPr>
          <p:cNvSpPr/>
          <p:nvPr/>
        </p:nvSpPr>
        <p:spPr>
          <a:xfrm>
            <a:off x="3196206" y="2660139"/>
            <a:ext cx="1166069" cy="69999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model</a:t>
            </a:r>
            <a:endParaRPr lang="zh-CN" altLang="en-US" dirty="0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26A8ACA2-DDEF-470E-929D-5A5D23063515}"/>
              </a:ext>
            </a:extLst>
          </p:cNvPr>
          <p:cNvCxnSpPr>
            <a:stCxn id="7" idx="3"/>
            <a:endCxn id="9" idx="2"/>
          </p:cNvCxnSpPr>
          <p:nvPr/>
        </p:nvCxnSpPr>
        <p:spPr>
          <a:xfrm>
            <a:off x="2500617" y="3010138"/>
            <a:ext cx="6955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7F2C363D-DA43-4988-AE0E-5A32AFB834BD}"/>
              </a:ext>
            </a:extLst>
          </p:cNvPr>
          <p:cNvCxnSpPr>
            <a:stCxn id="9" idx="4"/>
            <a:endCxn id="8" idx="0"/>
          </p:cNvCxnSpPr>
          <p:nvPr/>
        </p:nvCxnSpPr>
        <p:spPr>
          <a:xfrm flipH="1">
            <a:off x="2056001" y="3360137"/>
            <a:ext cx="1723240" cy="366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C4D3EAA5-7D78-4C90-8F4F-AEA9A1A295EC}"/>
              </a:ext>
            </a:extLst>
          </p:cNvPr>
          <p:cNvCxnSpPr>
            <a:stCxn id="9" idx="4"/>
            <a:endCxn id="6" idx="0"/>
          </p:cNvCxnSpPr>
          <p:nvPr/>
        </p:nvCxnSpPr>
        <p:spPr>
          <a:xfrm flipH="1">
            <a:off x="2056001" y="3360137"/>
            <a:ext cx="1723240" cy="13496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C996E71-8CD8-47F4-A71F-5895B93AEFEA}"/>
              </a:ext>
            </a:extLst>
          </p:cNvPr>
          <p:cNvSpPr txBox="1"/>
          <p:nvPr/>
        </p:nvSpPr>
        <p:spPr>
          <a:xfrm>
            <a:off x="2565905" y="2640806"/>
            <a:ext cx="630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train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AB25504-EA94-40D0-89DC-6BCFD7B81D11}"/>
              </a:ext>
            </a:extLst>
          </p:cNvPr>
          <p:cNvSpPr txBox="1"/>
          <p:nvPr/>
        </p:nvSpPr>
        <p:spPr>
          <a:xfrm>
            <a:off x="2718305" y="350030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predict</a:t>
            </a:r>
            <a:endParaRPr lang="zh-CN" altLang="en-US" dirty="0"/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509C6B6E-35FC-4B9F-A787-AD2A6C703727}"/>
              </a:ext>
            </a:extLst>
          </p:cNvPr>
          <p:cNvSpPr/>
          <p:nvPr/>
        </p:nvSpPr>
        <p:spPr>
          <a:xfrm>
            <a:off x="5622026" y="2062182"/>
            <a:ext cx="812328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xgb</a:t>
            </a:r>
            <a:endParaRPr lang="zh-CN" altLang="en-US" dirty="0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539CE362-B38D-4C4A-A4FC-D372ABEF89E3}"/>
              </a:ext>
            </a:extLst>
          </p:cNvPr>
          <p:cNvSpPr/>
          <p:nvPr/>
        </p:nvSpPr>
        <p:spPr>
          <a:xfrm>
            <a:off x="6630103" y="2062182"/>
            <a:ext cx="812328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gbdt</a:t>
            </a:r>
            <a:endParaRPr lang="zh-CN" altLang="en-US" dirty="0"/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127764D2-F542-4F58-BF70-7AAAE95B0B02}"/>
              </a:ext>
            </a:extLst>
          </p:cNvPr>
          <p:cNvSpPr/>
          <p:nvPr/>
        </p:nvSpPr>
        <p:spPr>
          <a:xfrm>
            <a:off x="7638180" y="2062182"/>
            <a:ext cx="812328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rf</a:t>
            </a:r>
            <a:endParaRPr lang="zh-CN" altLang="en-US" dirty="0"/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FF12A11F-F7D3-454D-A1B3-422F9FCCA3B9}"/>
              </a:ext>
            </a:extLst>
          </p:cNvPr>
          <p:cNvSpPr/>
          <p:nvPr/>
        </p:nvSpPr>
        <p:spPr>
          <a:xfrm>
            <a:off x="8646257" y="2062182"/>
            <a:ext cx="812328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et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659B53F-24D3-40B0-8893-366E3D54EEFF}"/>
              </a:ext>
            </a:extLst>
          </p:cNvPr>
          <p:cNvSpPr txBox="1"/>
          <p:nvPr/>
        </p:nvSpPr>
        <p:spPr>
          <a:xfrm>
            <a:off x="5848525" y="2807215"/>
            <a:ext cx="49495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0.2</a:t>
            </a:r>
          </a:p>
          <a:p>
            <a:r>
              <a:rPr lang="en-US" altLang="zh-CN" sz="1600" dirty="0"/>
              <a:t>0.4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0.9</a:t>
            </a:r>
            <a:endParaRPr lang="zh-CN" altLang="en-US" sz="1600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EE55BF0-A6FA-4DE3-83EB-73E3759C8E0F}"/>
              </a:ext>
            </a:extLst>
          </p:cNvPr>
          <p:cNvSpPr txBox="1"/>
          <p:nvPr/>
        </p:nvSpPr>
        <p:spPr>
          <a:xfrm>
            <a:off x="6824473" y="2823112"/>
            <a:ext cx="49495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0.5</a:t>
            </a:r>
          </a:p>
          <a:p>
            <a:r>
              <a:rPr lang="en-US" altLang="zh-CN" sz="1600" dirty="0"/>
              <a:t>0.1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0.7</a:t>
            </a:r>
            <a:endParaRPr lang="zh-CN" altLang="en-US" sz="1600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1646EE9-7CE0-4369-9216-50DE7A27788A}"/>
              </a:ext>
            </a:extLst>
          </p:cNvPr>
          <p:cNvSpPr txBox="1"/>
          <p:nvPr/>
        </p:nvSpPr>
        <p:spPr>
          <a:xfrm>
            <a:off x="7824171" y="2823112"/>
            <a:ext cx="49495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0.5</a:t>
            </a:r>
          </a:p>
          <a:p>
            <a:r>
              <a:rPr lang="en-US" altLang="zh-CN" sz="1600" dirty="0"/>
              <a:t>0.2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0.2</a:t>
            </a:r>
            <a:endParaRPr lang="zh-CN" altLang="en-US" sz="16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E8FB364A-B94B-4047-94D9-59F2A24D3B30}"/>
              </a:ext>
            </a:extLst>
          </p:cNvPr>
          <p:cNvSpPr txBox="1"/>
          <p:nvPr/>
        </p:nvSpPr>
        <p:spPr>
          <a:xfrm>
            <a:off x="8823869" y="2807215"/>
            <a:ext cx="49495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0.1</a:t>
            </a:r>
          </a:p>
          <a:p>
            <a:r>
              <a:rPr lang="en-US" altLang="zh-CN" sz="1600" dirty="0"/>
              <a:t>0.2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0.7</a:t>
            </a:r>
            <a:endParaRPr lang="zh-CN" altLang="en-US" sz="1600" dirty="0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492CF70B-24AC-4104-AF7A-2C6471D1FEEC}"/>
              </a:ext>
            </a:extLst>
          </p:cNvPr>
          <p:cNvSpPr/>
          <p:nvPr/>
        </p:nvSpPr>
        <p:spPr>
          <a:xfrm>
            <a:off x="9947949" y="2080715"/>
            <a:ext cx="812328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label</a:t>
            </a:r>
            <a:endParaRPr lang="zh-CN" altLang="en-US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EEB34E9D-AEFF-4392-958F-B2B3F72CCBE0}"/>
              </a:ext>
            </a:extLst>
          </p:cNvPr>
          <p:cNvSpPr txBox="1"/>
          <p:nvPr/>
        </p:nvSpPr>
        <p:spPr>
          <a:xfrm>
            <a:off x="10159075" y="2823112"/>
            <a:ext cx="49495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 0</a:t>
            </a:r>
          </a:p>
          <a:p>
            <a:r>
              <a:rPr lang="en-US" altLang="zh-CN" sz="1600" dirty="0"/>
              <a:t> 0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1</a:t>
            </a:r>
            <a:endParaRPr lang="zh-CN" altLang="en-US" sz="1600" dirty="0"/>
          </a:p>
        </p:txBody>
      </p:sp>
      <p:sp>
        <p:nvSpPr>
          <p:cNvPr id="28" name="右中括号 27">
            <a:extLst>
              <a:ext uri="{FF2B5EF4-FFF2-40B4-BE49-F238E27FC236}">
                <a16:creationId xmlns:a16="http://schemas.microsoft.com/office/drawing/2014/main" id="{8BA1D31F-65A3-463E-BC9E-0E0B0A8C2CC1}"/>
              </a:ext>
            </a:extLst>
          </p:cNvPr>
          <p:cNvSpPr/>
          <p:nvPr/>
        </p:nvSpPr>
        <p:spPr>
          <a:xfrm rot="5400000">
            <a:off x="8004145" y="2550070"/>
            <a:ext cx="325772" cy="4772636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2A89B8C4-9DA2-48EC-B44C-69CA8475A7FA}"/>
              </a:ext>
            </a:extLst>
          </p:cNvPr>
          <p:cNvSpPr/>
          <p:nvPr/>
        </p:nvSpPr>
        <p:spPr>
          <a:xfrm>
            <a:off x="7824171" y="5347568"/>
            <a:ext cx="699079" cy="432447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LR</a:t>
            </a:r>
            <a:endParaRPr lang="zh-CN" altLang="en-US" dirty="0"/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5187A24E-AD2C-495D-8C12-3C83FCEC8A6C}"/>
              </a:ext>
            </a:extLst>
          </p:cNvPr>
          <p:cNvCxnSpPr>
            <a:stCxn id="28" idx="2"/>
            <a:endCxn id="29" idx="0"/>
          </p:cNvCxnSpPr>
          <p:nvPr/>
        </p:nvCxnSpPr>
        <p:spPr>
          <a:xfrm>
            <a:off x="8167031" y="5099274"/>
            <a:ext cx="6680" cy="2482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760C63FE-582F-4C8E-A04A-20C2F126BA52}"/>
              </a:ext>
            </a:extLst>
          </p:cNvPr>
          <p:cNvSpPr/>
          <p:nvPr/>
        </p:nvSpPr>
        <p:spPr>
          <a:xfrm>
            <a:off x="4475597" y="2766857"/>
            <a:ext cx="5517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/>
              <a:t>xgb</a:t>
            </a:r>
            <a:endParaRPr lang="zh-CN" altLang="en-US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3D1ED3D4-8395-4EC0-9153-9210F5405ED7}"/>
              </a:ext>
            </a:extLst>
          </p:cNvPr>
          <p:cNvSpPr/>
          <p:nvPr/>
        </p:nvSpPr>
        <p:spPr>
          <a:xfrm>
            <a:off x="4422698" y="3074349"/>
            <a:ext cx="6575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/>
              <a:t>gbdt</a:t>
            </a:r>
            <a:endParaRPr lang="zh-CN" altLang="en-US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F991DAB1-805A-46F0-9397-23E4BBF36018}"/>
              </a:ext>
            </a:extLst>
          </p:cNvPr>
          <p:cNvSpPr/>
          <p:nvPr/>
        </p:nvSpPr>
        <p:spPr>
          <a:xfrm>
            <a:off x="4547516" y="3381841"/>
            <a:ext cx="3305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/>
              <a:t>rf</a:t>
            </a:r>
            <a:endParaRPr lang="zh-CN" altLang="en-US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2F49E5BA-0CDB-4BF1-9AC9-8FC3A7A6916E}"/>
              </a:ext>
            </a:extLst>
          </p:cNvPr>
          <p:cNvSpPr/>
          <p:nvPr/>
        </p:nvSpPr>
        <p:spPr>
          <a:xfrm>
            <a:off x="4547516" y="3719931"/>
            <a:ext cx="3770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et</a:t>
            </a:r>
            <a:endParaRPr lang="zh-CN" altLang="en-US" dirty="0"/>
          </a:p>
        </p:txBody>
      </p: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20CA0022-C6BA-4A8D-B00B-EC174B87E953}"/>
              </a:ext>
            </a:extLst>
          </p:cNvPr>
          <p:cNvCxnSpPr>
            <a:stCxn id="5" idx="3"/>
            <a:endCxn id="7" idx="1"/>
          </p:cNvCxnSpPr>
          <p:nvPr/>
        </p:nvCxnSpPr>
        <p:spPr>
          <a:xfrm flipV="1">
            <a:off x="1014368" y="3010138"/>
            <a:ext cx="597016" cy="959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3D4E0EF1-0697-4DF7-A29F-64ECF95A1289}"/>
              </a:ext>
            </a:extLst>
          </p:cNvPr>
          <p:cNvCxnSpPr>
            <a:stCxn id="5" idx="3"/>
            <a:endCxn id="8" idx="1"/>
          </p:cNvCxnSpPr>
          <p:nvPr/>
        </p:nvCxnSpPr>
        <p:spPr>
          <a:xfrm>
            <a:off x="1014368" y="3969784"/>
            <a:ext cx="5970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图片 34">
            <a:extLst>
              <a:ext uri="{FF2B5EF4-FFF2-40B4-BE49-F238E27FC236}">
                <a16:creationId xmlns:a16="http://schemas.microsoft.com/office/drawing/2014/main" id="{C8CEF19E-679A-4F66-8432-CCA05C5EB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5336" y="446941"/>
            <a:ext cx="2645328" cy="25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538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6" grpId="0"/>
      <p:bldP spid="17" grpId="0"/>
      <p:bldP spid="18" grpId="0" animBg="1"/>
      <p:bldP spid="19" grpId="0" animBg="1"/>
      <p:bldP spid="20" grpId="0" animBg="1"/>
      <p:bldP spid="21" grpId="0" animBg="1"/>
      <p:bldP spid="22" grpId="0"/>
      <p:bldP spid="23" grpId="0"/>
      <p:bldP spid="24" grpId="0"/>
      <p:bldP spid="25" grpId="0"/>
      <p:bldP spid="26" grpId="0" animBg="1"/>
      <p:bldP spid="27" grpId="0"/>
      <p:bldP spid="28" grpId="0" animBg="1"/>
      <p:bldP spid="29" grpId="0" animBg="1"/>
      <p:bldP spid="31" grpId="0"/>
      <p:bldP spid="32" grpId="0"/>
      <p:bldP spid="33" grpId="0"/>
      <p:bldP spid="3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075178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直播首屏PSD(1).psd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2677"/>
            <a:ext cx="12223750" cy="6945313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338536" y="1910457"/>
            <a:ext cx="6966651" cy="66684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5400" tIns="25400" rIns="25400" bIns="25400" numCol="1" spcCol="38100" rtlCol="0" anchor="ctr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数据预处理</a:t>
            </a:r>
            <a:r>
              <a:rPr lang="en-US" altLang="zh-CN" sz="40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,</a:t>
            </a:r>
            <a:r>
              <a:rPr lang="zh-CN" altLang="en-US" sz="40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模型评估</a:t>
            </a:r>
            <a:r>
              <a:rPr lang="en-US" altLang="zh-CN" sz="40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,</a:t>
            </a:r>
            <a:r>
              <a:rPr lang="zh-CN" altLang="en-US" sz="4000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模型融合</a:t>
            </a:r>
            <a:endParaRPr lang="zh-CN" altLang="en-US" sz="4000" dirty="0">
              <a:solidFill>
                <a:schemeClr val="bg1"/>
              </a:solidFill>
              <a:latin typeface="微软雅黑"/>
              <a:ea typeface="微软雅黑"/>
              <a:cs typeface="微软雅黑"/>
              <a:sym typeface="Helvetica Ligh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338536" y="3459046"/>
            <a:ext cx="7469545" cy="3898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5400" tIns="25400" rIns="25400" bIns="25400" numCol="1" spcCol="38100" rtlCol="0" anchor="ctr">
            <a:spAutoFit/>
          </a:bodyPr>
          <a:lstStyle/>
          <a:p>
            <a:r>
              <a:rPr lang="zh-CN" altLang="en-US" sz="22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主讲人</a:t>
            </a:r>
            <a:r>
              <a:rPr lang="zh-CN" altLang="zh-CN" sz="22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：</a:t>
            </a:r>
            <a:r>
              <a:rPr lang="en-US" altLang="zh-CN" sz="22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BRYAN</a:t>
            </a:r>
            <a:r>
              <a:rPr lang="zh-CN" altLang="en-US" sz="22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（天池平台数据科学家，腾讯算法研究员）</a:t>
            </a:r>
            <a:endParaRPr lang="zh-CN" altLang="en-US" sz="2200" dirty="0">
              <a:solidFill>
                <a:srgbClr val="FFFFFF"/>
              </a:solidFill>
              <a:latin typeface="微软雅黑"/>
              <a:ea typeface="微软雅黑"/>
              <a:cs typeface="微软雅黑"/>
              <a:sym typeface="Helvetica Ligh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D579A3C-40E3-45E9-9E78-C7AADAF25B93}"/>
              </a:ext>
            </a:extLst>
          </p:cNvPr>
          <p:cNvSpPr txBox="1"/>
          <p:nvPr/>
        </p:nvSpPr>
        <p:spPr>
          <a:xfrm>
            <a:off x="3150483" y="4062701"/>
            <a:ext cx="5856283" cy="3898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5400" tIns="25400" rIns="25400" bIns="25400" numCol="1" spcCol="38100" rtlCol="0" anchor="ctr">
            <a:spAutoFit/>
          </a:bodyPr>
          <a:lstStyle/>
          <a:p>
            <a:r>
              <a:rPr lang="en-US" altLang="zh-CN" sz="2200" dirty="0" err="1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github</a:t>
            </a:r>
            <a:r>
              <a:rPr lang="zh-CN" altLang="zh-CN" sz="22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：</a:t>
            </a:r>
            <a:r>
              <a:rPr lang="en-US" altLang="zh-CN" sz="22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https://github.com/YouChouNoBB</a:t>
            </a:r>
            <a:endParaRPr lang="zh-CN" altLang="en-US" sz="2200" dirty="0">
              <a:solidFill>
                <a:srgbClr val="FFFFFF"/>
              </a:solidFill>
              <a:latin typeface="微软雅黑"/>
              <a:ea typeface="微软雅黑"/>
              <a:cs typeface="微软雅黑"/>
              <a:sym typeface="Helvetica Ligh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57EE738-29E5-46A4-8402-76D93A7D0A18}"/>
              </a:ext>
            </a:extLst>
          </p:cNvPr>
          <p:cNvSpPr txBox="1"/>
          <p:nvPr/>
        </p:nvSpPr>
        <p:spPr>
          <a:xfrm>
            <a:off x="4800774" y="5087819"/>
            <a:ext cx="2590453" cy="3898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5400" tIns="25400" rIns="25400" bIns="25400" numCol="1" spcCol="38100" rtlCol="0" anchor="ctr">
            <a:spAutoFit/>
          </a:bodyPr>
          <a:lstStyle/>
          <a:p>
            <a:r>
              <a:rPr lang="zh-CN" altLang="en-US" sz="22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微博</a:t>
            </a:r>
            <a:r>
              <a:rPr lang="zh-CN" altLang="zh-CN" sz="22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：</a:t>
            </a:r>
            <a:r>
              <a:rPr lang="zh-CN" altLang="en-US" sz="22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不得直视本王</a:t>
            </a:r>
            <a:endParaRPr lang="zh-CN" altLang="en-US" sz="2200" dirty="0">
              <a:solidFill>
                <a:srgbClr val="FFFFFF"/>
              </a:solidFill>
              <a:latin typeface="微软雅黑"/>
              <a:ea typeface="微软雅黑"/>
              <a:cs typeface="微软雅黑"/>
              <a:sym typeface="Helvetica Ligh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E13EAAA-9B36-40AC-A40B-534EA5ECD202}"/>
              </a:ext>
            </a:extLst>
          </p:cNvPr>
          <p:cNvSpPr txBox="1"/>
          <p:nvPr/>
        </p:nvSpPr>
        <p:spPr>
          <a:xfrm>
            <a:off x="3658609" y="4540106"/>
            <a:ext cx="4864537" cy="3898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5400" tIns="25400" rIns="25400" bIns="25400" numCol="1" spcCol="38100" rtlCol="0" anchor="ctr">
            <a:spAutoFit/>
          </a:bodyPr>
          <a:lstStyle/>
          <a:p>
            <a:r>
              <a:rPr lang="zh-CN" altLang="en-US" sz="22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博客</a:t>
            </a:r>
            <a:r>
              <a:rPr lang="zh-CN" altLang="zh-CN" sz="22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：</a:t>
            </a:r>
            <a:r>
              <a:rPr lang="en-US" altLang="zh-CN" sz="2200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https://blog.csdn.net/bryan__</a:t>
            </a:r>
            <a:endParaRPr lang="zh-CN" altLang="en-US" sz="2200" dirty="0">
              <a:solidFill>
                <a:srgbClr val="FFFFFF"/>
              </a:solidFill>
              <a:latin typeface="微软雅黑"/>
              <a:ea typeface="微软雅黑"/>
              <a:cs typeface="微软雅黑"/>
              <a:sym typeface="Helvetica Light"/>
            </a:endParaRP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C5A5E6C4-7585-4421-A67B-3FA63C3BC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083" y="322575"/>
            <a:ext cx="5743353" cy="666850"/>
          </a:xfrm>
        </p:spPr>
        <p:txBody>
          <a:bodyPr>
            <a:normAutofit fontScale="90000"/>
          </a:bodyPr>
          <a:lstStyle/>
          <a:p>
            <a:r>
              <a:rPr lang="en-US" altLang="zh-CN" dirty="0" err="1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Scikit</a:t>
            </a:r>
            <a:r>
              <a:rPr lang="en-US" altLang="zh-CN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-learn </a:t>
            </a:r>
            <a:r>
              <a:rPr lang="zh-CN" altLang="en-US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入门系列</a:t>
            </a:r>
            <a:r>
              <a:rPr lang="en-US" altLang="zh-CN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171114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39F3A4-509E-4B57-B831-D33F44EC2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457893" cy="1325563"/>
          </a:xfrm>
        </p:spPr>
        <p:txBody>
          <a:bodyPr/>
          <a:lstStyle/>
          <a:p>
            <a:r>
              <a:rPr lang="zh-CN" altLang="en-US" dirty="0"/>
              <a:t>预处理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EEEB9A6-F72B-4892-954D-FACB11A86910}"/>
              </a:ext>
            </a:extLst>
          </p:cNvPr>
          <p:cNvSpPr/>
          <p:nvPr/>
        </p:nvSpPr>
        <p:spPr>
          <a:xfrm>
            <a:off x="1151860" y="1788548"/>
            <a:ext cx="10201940" cy="3913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b="0" i="0" dirty="0">
                <a:solidFill>
                  <a:srgbClr val="4F4F4F"/>
                </a:solidFill>
                <a:effectLst/>
                <a:latin typeface="-apple-system"/>
              </a:rPr>
              <a:t>当我们拿到一批原始的数据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zh-CN" altLang="en-US" sz="2400" b="0" i="0" dirty="0">
                <a:solidFill>
                  <a:srgbClr val="3F3F3F"/>
                </a:solidFill>
                <a:effectLst/>
                <a:latin typeface="-apple-system"/>
              </a:rPr>
              <a:t>首先要明确有多少特征，哪些是连续的，哪些是类别的。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zh-CN" altLang="en-US" sz="2400" b="0" i="0" dirty="0">
                <a:solidFill>
                  <a:srgbClr val="3F3F3F"/>
                </a:solidFill>
                <a:effectLst/>
                <a:latin typeface="-apple-system"/>
              </a:rPr>
              <a:t>检查有没有缺失值，对确实的特征选择恰当方式进行弥补，使数据完整。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zh-CN" altLang="en-US" sz="2400" b="0" i="0" dirty="0">
                <a:solidFill>
                  <a:srgbClr val="3F3F3F"/>
                </a:solidFill>
                <a:effectLst/>
                <a:latin typeface="-apple-system"/>
              </a:rPr>
              <a:t>对连续的数值型特征进行标准化，使得均值为</a:t>
            </a:r>
            <a:r>
              <a:rPr lang="en-US" altLang="zh-CN" sz="2400" b="0" i="0" dirty="0">
                <a:solidFill>
                  <a:srgbClr val="3F3F3F"/>
                </a:solidFill>
                <a:effectLst/>
                <a:latin typeface="-apple-system"/>
              </a:rPr>
              <a:t>0</a:t>
            </a:r>
            <a:r>
              <a:rPr lang="zh-CN" altLang="en-US" sz="2400" b="0" i="0" dirty="0">
                <a:solidFill>
                  <a:srgbClr val="3F3F3F"/>
                </a:solidFill>
                <a:effectLst/>
                <a:latin typeface="-apple-system"/>
              </a:rPr>
              <a:t>，方差为</a:t>
            </a:r>
            <a:r>
              <a:rPr lang="en-US" altLang="zh-CN" sz="2400" b="0" i="0" dirty="0">
                <a:solidFill>
                  <a:srgbClr val="3F3F3F"/>
                </a:solidFill>
                <a:effectLst/>
                <a:latin typeface="-apple-system"/>
              </a:rPr>
              <a:t>1</a:t>
            </a:r>
            <a:r>
              <a:rPr lang="zh-CN" altLang="en-US" sz="2400" b="0" i="0" dirty="0">
                <a:solidFill>
                  <a:srgbClr val="3F3F3F"/>
                </a:solidFill>
                <a:effectLst/>
                <a:latin typeface="-apple-system"/>
              </a:rPr>
              <a:t>。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zh-CN" altLang="en-US" sz="2400" b="0" i="0" dirty="0">
                <a:solidFill>
                  <a:srgbClr val="3F3F3F"/>
                </a:solidFill>
                <a:effectLst/>
                <a:latin typeface="-apple-system"/>
              </a:rPr>
              <a:t>对类别型的特征进行</a:t>
            </a:r>
            <a:r>
              <a:rPr lang="en-US" altLang="zh-CN" sz="2400" b="0" i="0" dirty="0">
                <a:solidFill>
                  <a:srgbClr val="3F3F3F"/>
                </a:solidFill>
                <a:effectLst/>
                <a:latin typeface="-apple-system"/>
              </a:rPr>
              <a:t>one-hot</a:t>
            </a:r>
            <a:r>
              <a:rPr lang="zh-CN" altLang="en-US" sz="2400" b="0" i="0" dirty="0">
                <a:solidFill>
                  <a:srgbClr val="3F3F3F"/>
                </a:solidFill>
                <a:effectLst/>
                <a:latin typeface="-apple-system"/>
              </a:rPr>
              <a:t>编码。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zh-CN" altLang="en-US" sz="2400" b="0" i="0" dirty="0">
                <a:solidFill>
                  <a:srgbClr val="3F3F3F"/>
                </a:solidFill>
                <a:effectLst/>
                <a:latin typeface="-apple-system"/>
              </a:rPr>
              <a:t>将需要转换成类别型数据的连续型数据进行二值化。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zh-CN" altLang="en-US" sz="2400" b="0" i="0" dirty="0">
                <a:solidFill>
                  <a:srgbClr val="3F3F3F"/>
                </a:solidFill>
                <a:effectLst/>
                <a:latin typeface="-apple-system"/>
              </a:rPr>
              <a:t>为防止过拟合或者其他原因，选择是否要将数据进行正则化。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BF1727D-AFD9-4D7E-B417-6BD7125FC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5336" y="446941"/>
            <a:ext cx="2645328" cy="25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817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AEFF75B1-31A2-4028-B2FF-2F71DCB12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预处理</a:t>
            </a:r>
          </a:p>
        </p:txBody>
      </p:sp>
      <p:sp>
        <p:nvSpPr>
          <p:cNvPr id="5" name="左大括号 4">
            <a:extLst>
              <a:ext uri="{FF2B5EF4-FFF2-40B4-BE49-F238E27FC236}">
                <a16:creationId xmlns:a16="http://schemas.microsoft.com/office/drawing/2014/main" id="{D443A474-C036-4480-823A-5A92201AEE50}"/>
              </a:ext>
            </a:extLst>
          </p:cNvPr>
          <p:cNvSpPr/>
          <p:nvPr/>
        </p:nvSpPr>
        <p:spPr>
          <a:xfrm>
            <a:off x="2636875" y="954272"/>
            <a:ext cx="1010093" cy="494945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FA53BEB-B06F-48DA-AA58-D9A52B870243}"/>
              </a:ext>
            </a:extLst>
          </p:cNvPr>
          <p:cNvSpPr txBox="1"/>
          <p:nvPr/>
        </p:nvSpPr>
        <p:spPr>
          <a:xfrm>
            <a:off x="3759496" y="968121"/>
            <a:ext cx="3296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数据查看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AD79374-895C-41FF-B5D0-060313CE5E18}"/>
              </a:ext>
            </a:extLst>
          </p:cNvPr>
          <p:cNvSpPr txBox="1"/>
          <p:nvPr/>
        </p:nvSpPr>
        <p:spPr>
          <a:xfrm>
            <a:off x="3759495" y="1523060"/>
            <a:ext cx="1339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缺失值处理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A5E5739-BF9E-494F-A0E6-955A3D8770FF}"/>
              </a:ext>
            </a:extLst>
          </p:cNvPr>
          <p:cNvSpPr txBox="1"/>
          <p:nvPr/>
        </p:nvSpPr>
        <p:spPr>
          <a:xfrm>
            <a:off x="3685068" y="2763159"/>
            <a:ext cx="1339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特征规范化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3F0EF3A-98F4-46F2-95D8-6988591E8E61}"/>
              </a:ext>
            </a:extLst>
          </p:cNvPr>
          <p:cNvSpPr txBox="1"/>
          <p:nvPr/>
        </p:nvSpPr>
        <p:spPr>
          <a:xfrm>
            <a:off x="3691272" y="4184284"/>
            <a:ext cx="1648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离散与连续化</a:t>
            </a:r>
          </a:p>
        </p:txBody>
      </p:sp>
      <p:sp>
        <p:nvSpPr>
          <p:cNvPr id="10" name="左大括号 9">
            <a:extLst>
              <a:ext uri="{FF2B5EF4-FFF2-40B4-BE49-F238E27FC236}">
                <a16:creationId xmlns:a16="http://schemas.microsoft.com/office/drawing/2014/main" id="{AFB0D214-C4CE-483D-933D-EA14BBCD5CB7}"/>
              </a:ext>
            </a:extLst>
          </p:cNvPr>
          <p:cNvSpPr/>
          <p:nvPr/>
        </p:nvSpPr>
        <p:spPr>
          <a:xfrm>
            <a:off x="5407543" y="1077604"/>
            <a:ext cx="528084" cy="107717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9CBDC07-2366-4DD3-AF18-AC55857C8EA3}"/>
              </a:ext>
            </a:extLst>
          </p:cNvPr>
          <p:cNvSpPr txBox="1"/>
          <p:nvPr/>
        </p:nvSpPr>
        <p:spPr>
          <a:xfrm>
            <a:off x="6200555" y="1062890"/>
            <a:ext cx="4004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均值，众值，中位数，</a:t>
            </a:r>
            <a:r>
              <a:rPr lang="en-US" altLang="zh-CN" dirty="0"/>
              <a:t>-1</a:t>
            </a:r>
            <a:r>
              <a:rPr lang="zh-CN" altLang="en-US" dirty="0"/>
              <a:t>填充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267C128-4547-482C-824D-A5015CCB70B4}"/>
              </a:ext>
            </a:extLst>
          </p:cNvPr>
          <p:cNvSpPr txBox="1"/>
          <p:nvPr/>
        </p:nvSpPr>
        <p:spPr>
          <a:xfrm>
            <a:off x="6200555" y="1696559"/>
            <a:ext cx="4004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预测填充</a:t>
            </a:r>
          </a:p>
        </p:txBody>
      </p:sp>
      <p:sp>
        <p:nvSpPr>
          <p:cNvPr id="13" name="左大括号 12">
            <a:extLst>
              <a:ext uri="{FF2B5EF4-FFF2-40B4-BE49-F238E27FC236}">
                <a16:creationId xmlns:a16="http://schemas.microsoft.com/office/drawing/2014/main" id="{358A7E53-543F-41C6-90C3-EB9DFD9ACF1D}"/>
              </a:ext>
            </a:extLst>
          </p:cNvPr>
          <p:cNvSpPr/>
          <p:nvPr/>
        </p:nvSpPr>
        <p:spPr>
          <a:xfrm>
            <a:off x="5445643" y="2432355"/>
            <a:ext cx="528084" cy="107717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1584773-AC37-4405-93EF-9A541889D3E7}"/>
              </a:ext>
            </a:extLst>
          </p:cNvPr>
          <p:cNvSpPr txBox="1"/>
          <p:nvPr/>
        </p:nvSpPr>
        <p:spPr>
          <a:xfrm>
            <a:off x="6225366" y="2247689"/>
            <a:ext cx="1897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最大最小归一化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0124155-5536-4996-8B60-11DD73EB8EEB}"/>
              </a:ext>
            </a:extLst>
          </p:cNvPr>
          <p:cNvSpPr txBox="1"/>
          <p:nvPr/>
        </p:nvSpPr>
        <p:spPr>
          <a:xfrm>
            <a:off x="6225365" y="2617034"/>
            <a:ext cx="1897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标准化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D5F9D49-8AAA-40DA-AE65-8DF6E7F12FAE}"/>
              </a:ext>
            </a:extLst>
          </p:cNvPr>
          <p:cNvSpPr txBox="1"/>
          <p:nvPr/>
        </p:nvSpPr>
        <p:spPr>
          <a:xfrm>
            <a:off x="6225365" y="3017677"/>
            <a:ext cx="1897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正则化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3B9E648-1BFB-427B-B9C8-1851E2992BBF}"/>
              </a:ext>
            </a:extLst>
          </p:cNvPr>
          <p:cNvSpPr txBox="1"/>
          <p:nvPr/>
        </p:nvSpPr>
        <p:spPr>
          <a:xfrm>
            <a:off x="6225365" y="3403183"/>
            <a:ext cx="1897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排序</a:t>
            </a:r>
          </a:p>
        </p:txBody>
      </p:sp>
      <p:sp>
        <p:nvSpPr>
          <p:cNvPr id="18" name="左大括号 17">
            <a:extLst>
              <a:ext uri="{FF2B5EF4-FFF2-40B4-BE49-F238E27FC236}">
                <a16:creationId xmlns:a16="http://schemas.microsoft.com/office/drawing/2014/main" id="{942057BA-DDD3-491F-B9DF-08934F2D3567}"/>
              </a:ext>
            </a:extLst>
          </p:cNvPr>
          <p:cNvSpPr/>
          <p:nvPr/>
        </p:nvSpPr>
        <p:spPr>
          <a:xfrm>
            <a:off x="5451847" y="3874873"/>
            <a:ext cx="528084" cy="107717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7B9747D-C711-4A5F-9379-A54F39C13880}"/>
              </a:ext>
            </a:extLst>
          </p:cNvPr>
          <p:cNvSpPr txBox="1"/>
          <p:nvPr/>
        </p:nvSpPr>
        <p:spPr>
          <a:xfrm>
            <a:off x="6244859" y="3867353"/>
            <a:ext cx="1897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连续特征离散化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17C2CBA-61D6-4BC0-B951-F61FE9AB0279}"/>
              </a:ext>
            </a:extLst>
          </p:cNvPr>
          <p:cNvSpPr txBox="1"/>
          <p:nvPr/>
        </p:nvSpPr>
        <p:spPr>
          <a:xfrm>
            <a:off x="6244859" y="4468836"/>
            <a:ext cx="1897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离散特征连续化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43AC5807-C506-4600-AB3B-64952FAD5E85}"/>
              </a:ext>
            </a:extLst>
          </p:cNvPr>
          <p:cNvSpPr txBox="1"/>
          <p:nvPr/>
        </p:nvSpPr>
        <p:spPr>
          <a:xfrm>
            <a:off x="4207837" y="5520547"/>
            <a:ext cx="738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去噪</a:t>
            </a:r>
          </a:p>
        </p:txBody>
      </p:sp>
      <p:sp>
        <p:nvSpPr>
          <p:cNvPr id="26" name="左大括号 25">
            <a:extLst>
              <a:ext uri="{FF2B5EF4-FFF2-40B4-BE49-F238E27FC236}">
                <a16:creationId xmlns:a16="http://schemas.microsoft.com/office/drawing/2014/main" id="{B6ED81DE-2BD7-4757-9AC9-502906F88EB8}"/>
              </a:ext>
            </a:extLst>
          </p:cNvPr>
          <p:cNvSpPr/>
          <p:nvPr/>
        </p:nvSpPr>
        <p:spPr>
          <a:xfrm>
            <a:off x="5407543" y="5184199"/>
            <a:ext cx="528084" cy="107717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F644B25F-B503-4E05-A2B7-8CADA3FC1BF9}"/>
              </a:ext>
            </a:extLst>
          </p:cNvPr>
          <p:cNvSpPr txBox="1"/>
          <p:nvPr/>
        </p:nvSpPr>
        <p:spPr>
          <a:xfrm>
            <a:off x="6200555" y="5176679"/>
            <a:ext cx="1897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历史数据平滑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36A21FA-E020-4B7A-AB8E-C593446B94F9}"/>
              </a:ext>
            </a:extLst>
          </p:cNvPr>
          <p:cNvSpPr txBox="1"/>
          <p:nvPr/>
        </p:nvSpPr>
        <p:spPr>
          <a:xfrm>
            <a:off x="6200555" y="5778162"/>
            <a:ext cx="3354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贝叶斯参数估计平滑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380BFCBD-C623-4D61-8DF8-C850D41D5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5336" y="446941"/>
            <a:ext cx="2645328" cy="25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672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677DB6-2761-4F35-BCB2-84EF8F940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模型评估与参数搜索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0AF6D6A-9E91-4CF9-A4E6-614229B61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877" y="1562322"/>
            <a:ext cx="1905000" cy="62865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2830C21-74CE-4521-B799-B9ED258A7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4877" y="2540514"/>
            <a:ext cx="6753225" cy="32385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07907AF-C62F-46A0-BA9B-FB2B86D478DB}"/>
              </a:ext>
            </a:extLst>
          </p:cNvPr>
          <p:cNvSpPr/>
          <p:nvPr/>
        </p:nvSpPr>
        <p:spPr>
          <a:xfrm>
            <a:off x="1804876" y="6123543"/>
            <a:ext cx="67532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https://blog.csdn.net/heyongluoyao8/article/details/49408319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C65CCD1-41FE-4AFD-B65D-8FD51C2C5D95}"/>
              </a:ext>
            </a:extLst>
          </p:cNvPr>
          <p:cNvSpPr txBox="1"/>
          <p:nvPr/>
        </p:nvSpPr>
        <p:spPr>
          <a:xfrm>
            <a:off x="866554" y="6123543"/>
            <a:ext cx="938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参考：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6064ADD-A04B-430F-9ADA-59C25AB4CD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5336" y="446941"/>
            <a:ext cx="2645328" cy="25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565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4288118-D7C4-4E16-A9F2-8FB2BBB8F5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877" y="2359430"/>
            <a:ext cx="4048125" cy="714375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F2E70283-1785-48D1-8710-F5DBE1CE6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模型评估与参数搜索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FB6612-D2E6-4570-9249-2CB3EAE8800C}"/>
              </a:ext>
            </a:extLst>
          </p:cNvPr>
          <p:cNvSpPr/>
          <p:nvPr/>
        </p:nvSpPr>
        <p:spPr>
          <a:xfrm>
            <a:off x="1804877" y="1840393"/>
            <a:ext cx="82638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454545"/>
                </a:solidFill>
                <a:latin typeface="-apple-system"/>
              </a:rPr>
              <a:t>真实值与预测值的交叉熵，</a:t>
            </a:r>
            <a:r>
              <a:rPr lang="zh-CN" altLang="en-US" dirty="0"/>
              <a:t>对事情的不确定性进行度量，不确定越大，熵越大</a:t>
            </a:r>
          </a:p>
        </p:txBody>
      </p:sp>
      <p:pic>
        <p:nvPicPr>
          <p:cNvPr id="1026" name="Picture 2" descr="fig2">
            <a:extLst>
              <a:ext uri="{FF2B5EF4-FFF2-40B4-BE49-F238E27FC236}">
                <a16:creationId xmlns:a16="http://schemas.microsoft.com/office/drawing/2014/main" id="{2F26F246-B096-4C63-A33A-2603174B1F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000" y="3429000"/>
            <a:ext cx="5353050" cy="1838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D2404AB-3BD7-48D0-9FE0-105E7F958D61}"/>
              </a:ext>
            </a:extLst>
          </p:cNvPr>
          <p:cNvSpPr txBox="1"/>
          <p:nvPr/>
        </p:nvSpPr>
        <p:spPr>
          <a:xfrm>
            <a:off x="453655" y="2174764"/>
            <a:ext cx="1436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log_loss</a:t>
            </a:r>
            <a:endParaRPr lang="zh-CN" altLang="en-US" sz="24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CC03BB2-2B71-4B99-862A-AACAB995440C}"/>
              </a:ext>
            </a:extLst>
          </p:cNvPr>
          <p:cNvSpPr txBox="1"/>
          <p:nvPr/>
        </p:nvSpPr>
        <p:spPr>
          <a:xfrm>
            <a:off x="598303" y="4108414"/>
            <a:ext cx="1436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AUC</a:t>
            </a:r>
            <a:endParaRPr lang="zh-CN" altLang="en-US" sz="24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E6123A0-5F58-4E6B-B729-6994A6894B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9937" y="5670367"/>
            <a:ext cx="2705100" cy="8763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558AA997-E376-43ED-8DE6-CB20E71D5697}"/>
              </a:ext>
            </a:extLst>
          </p:cNvPr>
          <p:cNvSpPr txBox="1"/>
          <p:nvPr/>
        </p:nvSpPr>
        <p:spPr>
          <a:xfrm>
            <a:off x="598303" y="5763698"/>
            <a:ext cx="1436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RMSE</a:t>
            </a:r>
            <a:endParaRPr lang="zh-CN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4636A96-B481-4897-B676-0E661061DB77}"/>
              </a:ext>
            </a:extLst>
          </p:cNvPr>
          <p:cNvSpPr/>
          <p:nvPr/>
        </p:nvSpPr>
        <p:spPr>
          <a:xfrm>
            <a:off x="4710223" y="5809864"/>
            <a:ext cx="59833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回归任务评价指标，平方根误差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0AD2744E-7147-4110-A187-EAA48273F5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45336" y="446941"/>
            <a:ext cx="2645328" cy="258171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16DCAA45-8C59-401C-8937-CF619F85728D}"/>
              </a:ext>
            </a:extLst>
          </p:cNvPr>
          <p:cNvSpPr/>
          <p:nvPr/>
        </p:nvSpPr>
        <p:spPr>
          <a:xfrm>
            <a:off x="1697000" y="5267325"/>
            <a:ext cx="57871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https://blog.csdn.net/cherrylvlei/article/details/52958720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58BCADF-981B-429E-8D60-CBD7CC1BFF3B}"/>
              </a:ext>
            </a:extLst>
          </p:cNvPr>
          <p:cNvSpPr txBox="1"/>
          <p:nvPr/>
        </p:nvSpPr>
        <p:spPr>
          <a:xfrm>
            <a:off x="951615" y="5301035"/>
            <a:ext cx="938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参考：</a:t>
            </a:r>
          </a:p>
        </p:txBody>
      </p:sp>
    </p:spTree>
    <p:extLst>
      <p:ext uri="{BB962C8B-B14F-4D97-AF65-F5344CB8AC3E}">
        <p14:creationId xmlns:p14="http://schemas.microsoft.com/office/powerpoint/2010/main" val="259585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F2E70283-1785-48D1-8710-F5DBE1CE6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模型评估与参数搜索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2D27BE5-C9A2-4AE1-8378-B8EA32A93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" y="2162175"/>
            <a:ext cx="11925300" cy="253365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70E1C6F-A5C3-4F1C-B5CB-345E4DC750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5336" y="446941"/>
            <a:ext cx="2645328" cy="25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591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D2E386-F69E-4A74-8440-FF3E3BCDB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模型融合</a:t>
            </a:r>
            <a:r>
              <a:rPr lang="en-US" altLang="zh-CN" dirty="0"/>
              <a:t>- blend &amp; stack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DB9A4B5-2E46-4877-AAA8-D21D42E03C1C}"/>
              </a:ext>
            </a:extLst>
          </p:cNvPr>
          <p:cNvSpPr/>
          <p:nvPr/>
        </p:nvSpPr>
        <p:spPr>
          <a:xfrm>
            <a:off x="1804876" y="6123543"/>
            <a:ext cx="55467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https://blog.csdn.net/bryan__/article/details/51229032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8114603-621B-402D-9E5B-053CDFE520AD}"/>
              </a:ext>
            </a:extLst>
          </p:cNvPr>
          <p:cNvSpPr txBox="1"/>
          <p:nvPr/>
        </p:nvSpPr>
        <p:spPr>
          <a:xfrm>
            <a:off x="866554" y="6123543"/>
            <a:ext cx="938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参考：</a:t>
            </a:r>
          </a:p>
        </p:txBody>
      </p:sp>
      <p:pic>
        <p:nvPicPr>
          <p:cNvPr id="2050" name="Picture 2" descr="https://img-blog.csdn.net/20160423234320808?watermark/2/text/aHR0cDovL2Jsb2cuY3Nkbi5uZXQv/font/5a6L5L2T/fontsize/400/fill/I0JBQkFCMA==/dissolve/70/gravity/Center">
            <a:extLst>
              <a:ext uri="{FF2B5EF4-FFF2-40B4-BE49-F238E27FC236}">
                <a16:creationId xmlns:a16="http://schemas.microsoft.com/office/drawing/2014/main" id="{81B4A322-C85C-4C53-8BD6-77F4875C9F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4856" y="1337932"/>
            <a:ext cx="5229223" cy="4692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E1E0E5A-AFE4-4BD1-B417-A342AFFBC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5336" y="446941"/>
            <a:ext cx="2645328" cy="25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480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矩形: 圆角 96">
            <a:extLst>
              <a:ext uri="{FF2B5EF4-FFF2-40B4-BE49-F238E27FC236}">
                <a16:creationId xmlns:a16="http://schemas.microsoft.com/office/drawing/2014/main" id="{4BC69154-CBC8-495C-A201-93D6E5D907EA}"/>
              </a:ext>
            </a:extLst>
          </p:cNvPr>
          <p:cNvSpPr/>
          <p:nvPr/>
        </p:nvSpPr>
        <p:spPr>
          <a:xfrm>
            <a:off x="8679816" y="3511890"/>
            <a:ext cx="380297" cy="1966287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: 圆角 93">
            <a:extLst>
              <a:ext uri="{FF2B5EF4-FFF2-40B4-BE49-F238E27FC236}">
                <a16:creationId xmlns:a16="http://schemas.microsoft.com/office/drawing/2014/main" id="{046C14CC-3069-4F2E-B507-54A15C458D8C}"/>
              </a:ext>
            </a:extLst>
          </p:cNvPr>
          <p:cNvSpPr/>
          <p:nvPr/>
        </p:nvSpPr>
        <p:spPr>
          <a:xfrm>
            <a:off x="7550094" y="5010020"/>
            <a:ext cx="318779" cy="468157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: 圆角 90">
            <a:extLst>
              <a:ext uri="{FF2B5EF4-FFF2-40B4-BE49-F238E27FC236}">
                <a16:creationId xmlns:a16="http://schemas.microsoft.com/office/drawing/2014/main" id="{2DFFF9BC-9EAC-4E8D-9433-7C536A43F4C0}"/>
              </a:ext>
            </a:extLst>
          </p:cNvPr>
          <p:cNvSpPr/>
          <p:nvPr/>
        </p:nvSpPr>
        <p:spPr>
          <a:xfrm>
            <a:off x="7550094" y="3511890"/>
            <a:ext cx="318779" cy="51136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04519799-8C76-4881-B7DE-AAF801B08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模型融合</a:t>
            </a:r>
            <a:r>
              <a:rPr lang="en-US" altLang="zh-CN" dirty="0"/>
              <a:t>-blend</a:t>
            </a:r>
            <a:endParaRPr lang="zh-CN" altLang="en-US" dirty="0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D82DE7EB-7245-42DD-831C-FA40DD0523CE}"/>
              </a:ext>
            </a:extLst>
          </p:cNvPr>
          <p:cNvSpPr/>
          <p:nvPr/>
        </p:nvSpPr>
        <p:spPr>
          <a:xfrm>
            <a:off x="125135" y="3726503"/>
            <a:ext cx="889233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train</a:t>
            </a:r>
            <a:endParaRPr lang="zh-CN" altLang="en-US" dirty="0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9AAA28BC-FA7B-481D-B6E8-BBDE600B4BB6}"/>
              </a:ext>
            </a:extLst>
          </p:cNvPr>
          <p:cNvSpPr/>
          <p:nvPr/>
        </p:nvSpPr>
        <p:spPr>
          <a:xfrm>
            <a:off x="8498053" y="2766857"/>
            <a:ext cx="889233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test</a:t>
            </a:r>
            <a:endParaRPr lang="zh-CN" altLang="en-US" dirty="0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FF2587D6-7B31-4634-BD63-7DC17C568F2E}"/>
              </a:ext>
            </a:extLst>
          </p:cNvPr>
          <p:cNvSpPr/>
          <p:nvPr/>
        </p:nvSpPr>
        <p:spPr>
          <a:xfrm>
            <a:off x="1578525" y="2132593"/>
            <a:ext cx="889233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t1</a:t>
            </a:r>
            <a:endParaRPr lang="zh-CN" altLang="en-US" dirty="0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44B48977-AA2E-48CA-9F53-22893EA1BB5A}"/>
              </a:ext>
            </a:extLst>
          </p:cNvPr>
          <p:cNvSpPr/>
          <p:nvPr/>
        </p:nvSpPr>
        <p:spPr>
          <a:xfrm>
            <a:off x="1578528" y="2929548"/>
            <a:ext cx="889233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t2</a:t>
            </a:r>
            <a:endParaRPr lang="zh-CN" altLang="en-US" dirty="0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16DB17F8-E7E3-4DA0-8129-9E3585A09E46}"/>
              </a:ext>
            </a:extLst>
          </p:cNvPr>
          <p:cNvSpPr/>
          <p:nvPr/>
        </p:nvSpPr>
        <p:spPr>
          <a:xfrm>
            <a:off x="1578527" y="3726503"/>
            <a:ext cx="889233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t3</a:t>
            </a:r>
            <a:endParaRPr lang="zh-CN" altLang="en-US" dirty="0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9C97AC87-8AE3-42D9-8A6B-57DB62D43F6D}"/>
              </a:ext>
            </a:extLst>
          </p:cNvPr>
          <p:cNvSpPr/>
          <p:nvPr/>
        </p:nvSpPr>
        <p:spPr>
          <a:xfrm>
            <a:off x="1578526" y="4523458"/>
            <a:ext cx="889233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t4</a:t>
            </a:r>
            <a:endParaRPr lang="zh-CN" altLang="en-US" dirty="0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FAE17E91-14C6-411B-8356-D614520B8B91}"/>
              </a:ext>
            </a:extLst>
          </p:cNvPr>
          <p:cNvSpPr/>
          <p:nvPr/>
        </p:nvSpPr>
        <p:spPr>
          <a:xfrm>
            <a:off x="1578525" y="5320413"/>
            <a:ext cx="889233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t5</a:t>
            </a:r>
            <a:endParaRPr lang="zh-CN" altLang="en-US" dirty="0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18EF9B0A-1B42-4EC5-9946-99E562DD5129}"/>
              </a:ext>
            </a:extLst>
          </p:cNvPr>
          <p:cNvSpPr/>
          <p:nvPr/>
        </p:nvSpPr>
        <p:spPr>
          <a:xfrm>
            <a:off x="3450668" y="2580049"/>
            <a:ext cx="889233" cy="291825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train</a:t>
            </a:r>
            <a:endParaRPr lang="zh-CN" altLang="en-US" dirty="0"/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AAE5579E-9C96-4BC6-9F2B-73BC2AC9A3EA}"/>
              </a:ext>
            </a:extLst>
          </p:cNvPr>
          <p:cNvSpPr/>
          <p:nvPr/>
        </p:nvSpPr>
        <p:spPr>
          <a:xfrm>
            <a:off x="3450668" y="2864226"/>
            <a:ext cx="889233" cy="291825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val</a:t>
            </a:r>
            <a:endParaRPr lang="zh-CN" altLang="en-US" dirty="0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278EFCBD-1ECD-45FD-8A51-05191667F766}"/>
              </a:ext>
            </a:extLst>
          </p:cNvPr>
          <p:cNvSpPr/>
          <p:nvPr/>
        </p:nvSpPr>
        <p:spPr>
          <a:xfrm>
            <a:off x="3450668" y="4778555"/>
            <a:ext cx="889233" cy="291825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train</a:t>
            </a:r>
            <a:endParaRPr lang="zh-CN" altLang="en-US" dirty="0"/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0E448F6A-3CBC-4A9A-8B5F-AF504C966848}"/>
              </a:ext>
            </a:extLst>
          </p:cNvPr>
          <p:cNvSpPr/>
          <p:nvPr/>
        </p:nvSpPr>
        <p:spPr>
          <a:xfrm>
            <a:off x="3450668" y="5062732"/>
            <a:ext cx="889233" cy="291825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val</a:t>
            </a:r>
            <a:endParaRPr lang="zh-CN" altLang="en-US" dirty="0"/>
          </a:p>
        </p:txBody>
      </p: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774B5512-DEA6-49B9-8DD2-E951144D0C92}"/>
              </a:ext>
            </a:extLst>
          </p:cNvPr>
          <p:cNvCxnSpPr>
            <a:stCxn id="5" idx="3"/>
            <a:endCxn id="7" idx="1"/>
          </p:cNvCxnSpPr>
          <p:nvPr/>
        </p:nvCxnSpPr>
        <p:spPr>
          <a:xfrm flipV="1">
            <a:off x="1014368" y="2375874"/>
            <a:ext cx="564157" cy="1593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00BCB32C-D6A3-4A49-936B-EFC4A59A3F4A}"/>
              </a:ext>
            </a:extLst>
          </p:cNvPr>
          <p:cNvCxnSpPr>
            <a:stCxn id="5" idx="3"/>
            <a:endCxn id="8" idx="1"/>
          </p:cNvCxnSpPr>
          <p:nvPr/>
        </p:nvCxnSpPr>
        <p:spPr>
          <a:xfrm flipV="1">
            <a:off x="1014368" y="3172829"/>
            <a:ext cx="564160" cy="796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A8F34B81-B2FC-4F3D-801C-2B76424FE46E}"/>
              </a:ext>
            </a:extLst>
          </p:cNvPr>
          <p:cNvCxnSpPr>
            <a:stCxn id="5" idx="3"/>
            <a:endCxn id="9" idx="1"/>
          </p:cNvCxnSpPr>
          <p:nvPr/>
        </p:nvCxnSpPr>
        <p:spPr>
          <a:xfrm>
            <a:off x="1014368" y="3969784"/>
            <a:ext cx="5641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310CF9FD-97D7-4DED-8F60-1EF17999A38A}"/>
              </a:ext>
            </a:extLst>
          </p:cNvPr>
          <p:cNvCxnSpPr>
            <a:stCxn id="5" idx="3"/>
            <a:endCxn id="10" idx="1"/>
          </p:cNvCxnSpPr>
          <p:nvPr/>
        </p:nvCxnSpPr>
        <p:spPr>
          <a:xfrm>
            <a:off x="1014368" y="3969784"/>
            <a:ext cx="564158" cy="796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2A0956A7-128B-4135-9C86-8D67B4FF7715}"/>
              </a:ext>
            </a:extLst>
          </p:cNvPr>
          <p:cNvCxnSpPr>
            <a:stCxn id="5" idx="3"/>
            <a:endCxn id="11" idx="1"/>
          </p:cNvCxnSpPr>
          <p:nvPr/>
        </p:nvCxnSpPr>
        <p:spPr>
          <a:xfrm>
            <a:off x="1014368" y="3969784"/>
            <a:ext cx="564157" cy="1593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AFE3CB21-6CCC-4D70-9163-4AA5A12869F2}"/>
              </a:ext>
            </a:extLst>
          </p:cNvPr>
          <p:cNvCxnSpPr>
            <a:stCxn id="7" idx="3"/>
            <a:endCxn id="12" idx="1"/>
          </p:cNvCxnSpPr>
          <p:nvPr/>
        </p:nvCxnSpPr>
        <p:spPr>
          <a:xfrm>
            <a:off x="2467758" y="2375874"/>
            <a:ext cx="982910" cy="350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5DA35EC8-935D-4975-B0A6-1AD55351D1B1}"/>
              </a:ext>
            </a:extLst>
          </p:cNvPr>
          <p:cNvCxnSpPr>
            <a:stCxn id="8" idx="3"/>
            <a:endCxn id="12" idx="1"/>
          </p:cNvCxnSpPr>
          <p:nvPr/>
        </p:nvCxnSpPr>
        <p:spPr>
          <a:xfrm flipV="1">
            <a:off x="2467761" y="2725962"/>
            <a:ext cx="982907" cy="446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5BC9BA79-84C4-42A1-A633-1E43550BB5FE}"/>
              </a:ext>
            </a:extLst>
          </p:cNvPr>
          <p:cNvCxnSpPr>
            <a:stCxn id="9" idx="3"/>
            <a:endCxn id="12" idx="1"/>
          </p:cNvCxnSpPr>
          <p:nvPr/>
        </p:nvCxnSpPr>
        <p:spPr>
          <a:xfrm flipV="1">
            <a:off x="2467760" y="2725962"/>
            <a:ext cx="982908" cy="12438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E65AABB2-0A8A-434D-8923-9177198AED41}"/>
              </a:ext>
            </a:extLst>
          </p:cNvPr>
          <p:cNvCxnSpPr>
            <a:stCxn id="10" idx="3"/>
            <a:endCxn id="12" idx="1"/>
          </p:cNvCxnSpPr>
          <p:nvPr/>
        </p:nvCxnSpPr>
        <p:spPr>
          <a:xfrm flipV="1">
            <a:off x="2467759" y="2725962"/>
            <a:ext cx="982909" cy="2040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52501669-E594-4263-897B-D1EE5AB41E8A}"/>
              </a:ext>
            </a:extLst>
          </p:cNvPr>
          <p:cNvCxnSpPr>
            <a:stCxn id="11" idx="3"/>
            <a:endCxn id="18" idx="1"/>
          </p:cNvCxnSpPr>
          <p:nvPr/>
        </p:nvCxnSpPr>
        <p:spPr>
          <a:xfrm flipV="1">
            <a:off x="2467758" y="3010139"/>
            <a:ext cx="982910" cy="25535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D4076111-398D-4393-A4FB-A5F22E506A94}"/>
              </a:ext>
            </a:extLst>
          </p:cNvPr>
          <p:cNvCxnSpPr>
            <a:stCxn id="7" idx="3"/>
            <a:endCxn id="19" idx="1"/>
          </p:cNvCxnSpPr>
          <p:nvPr/>
        </p:nvCxnSpPr>
        <p:spPr>
          <a:xfrm>
            <a:off x="2467758" y="2375874"/>
            <a:ext cx="982910" cy="25485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332F5E77-AC31-4B10-BE67-F3B5D665D8E7}"/>
              </a:ext>
            </a:extLst>
          </p:cNvPr>
          <p:cNvCxnSpPr>
            <a:stCxn id="8" idx="3"/>
            <a:endCxn id="19" idx="1"/>
          </p:cNvCxnSpPr>
          <p:nvPr/>
        </p:nvCxnSpPr>
        <p:spPr>
          <a:xfrm>
            <a:off x="2467761" y="3172829"/>
            <a:ext cx="982907" cy="1751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CF708466-B21D-4CF2-A332-32487E0790A5}"/>
              </a:ext>
            </a:extLst>
          </p:cNvPr>
          <p:cNvCxnSpPr>
            <a:stCxn id="9" idx="3"/>
            <a:endCxn id="19" idx="1"/>
          </p:cNvCxnSpPr>
          <p:nvPr/>
        </p:nvCxnSpPr>
        <p:spPr>
          <a:xfrm>
            <a:off x="2467760" y="3969784"/>
            <a:ext cx="982908" cy="9546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D5D96E5C-E260-4829-89FD-460C290E9D55}"/>
              </a:ext>
            </a:extLst>
          </p:cNvPr>
          <p:cNvCxnSpPr>
            <a:stCxn id="11" idx="3"/>
            <a:endCxn id="19" idx="1"/>
          </p:cNvCxnSpPr>
          <p:nvPr/>
        </p:nvCxnSpPr>
        <p:spPr>
          <a:xfrm flipV="1">
            <a:off x="2467758" y="4924468"/>
            <a:ext cx="982910" cy="6392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D1E9C4F8-8597-45CB-867A-4B056FCF1554}"/>
              </a:ext>
            </a:extLst>
          </p:cNvPr>
          <p:cNvCxnSpPr>
            <a:stCxn id="10" idx="3"/>
            <a:endCxn id="20" idx="1"/>
          </p:cNvCxnSpPr>
          <p:nvPr/>
        </p:nvCxnSpPr>
        <p:spPr>
          <a:xfrm>
            <a:off x="2467759" y="4766739"/>
            <a:ext cx="982909" cy="441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椭圆 66">
            <a:extLst>
              <a:ext uri="{FF2B5EF4-FFF2-40B4-BE49-F238E27FC236}">
                <a16:creationId xmlns:a16="http://schemas.microsoft.com/office/drawing/2014/main" id="{2A9B6D26-87DC-4575-B17F-FC7A6631C825}"/>
              </a:ext>
            </a:extLst>
          </p:cNvPr>
          <p:cNvSpPr/>
          <p:nvPr/>
        </p:nvSpPr>
        <p:spPr>
          <a:xfrm>
            <a:off x="3900882" y="3548543"/>
            <a:ext cx="67112" cy="45719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>
            <a:extLst>
              <a:ext uri="{FF2B5EF4-FFF2-40B4-BE49-F238E27FC236}">
                <a16:creationId xmlns:a16="http://schemas.microsoft.com/office/drawing/2014/main" id="{902AA9E2-F2E7-4D08-BA75-99996AAF8AA9}"/>
              </a:ext>
            </a:extLst>
          </p:cNvPr>
          <p:cNvSpPr/>
          <p:nvPr/>
        </p:nvSpPr>
        <p:spPr>
          <a:xfrm>
            <a:off x="3895284" y="3839030"/>
            <a:ext cx="67112" cy="45719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>
            <a:extLst>
              <a:ext uri="{FF2B5EF4-FFF2-40B4-BE49-F238E27FC236}">
                <a16:creationId xmlns:a16="http://schemas.microsoft.com/office/drawing/2014/main" id="{5B8B1E7E-2A66-4DA3-9BEF-A1756A269235}"/>
              </a:ext>
            </a:extLst>
          </p:cNvPr>
          <p:cNvSpPr/>
          <p:nvPr/>
        </p:nvSpPr>
        <p:spPr>
          <a:xfrm>
            <a:off x="3895284" y="4144099"/>
            <a:ext cx="67112" cy="45719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>
            <a:extLst>
              <a:ext uri="{FF2B5EF4-FFF2-40B4-BE49-F238E27FC236}">
                <a16:creationId xmlns:a16="http://schemas.microsoft.com/office/drawing/2014/main" id="{2574176D-7CAC-4A8C-82A4-753DD0ED5171}"/>
              </a:ext>
            </a:extLst>
          </p:cNvPr>
          <p:cNvSpPr/>
          <p:nvPr/>
        </p:nvSpPr>
        <p:spPr>
          <a:xfrm>
            <a:off x="5234731" y="3511890"/>
            <a:ext cx="1367405" cy="69999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models</a:t>
            </a:r>
            <a:endParaRPr lang="zh-CN" altLang="en-US" dirty="0"/>
          </a:p>
        </p:txBody>
      </p:sp>
      <p:sp>
        <p:nvSpPr>
          <p:cNvPr id="71" name="箭头: V 形 70">
            <a:extLst>
              <a:ext uri="{FF2B5EF4-FFF2-40B4-BE49-F238E27FC236}">
                <a16:creationId xmlns:a16="http://schemas.microsoft.com/office/drawing/2014/main" id="{04F7CAEB-C6FF-4E09-BB33-75A390B8A09F}"/>
              </a:ext>
            </a:extLst>
          </p:cNvPr>
          <p:cNvSpPr/>
          <p:nvPr/>
        </p:nvSpPr>
        <p:spPr>
          <a:xfrm>
            <a:off x="4616738" y="3608872"/>
            <a:ext cx="484632" cy="484632"/>
          </a:xfrm>
          <a:prstGeom prst="chevron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2" name="矩形: 圆角 71">
            <a:extLst>
              <a:ext uri="{FF2B5EF4-FFF2-40B4-BE49-F238E27FC236}">
                <a16:creationId xmlns:a16="http://schemas.microsoft.com/office/drawing/2014/main" id="{A2CF9471-BB04-4379-AE43-1604A37D82A4}"/>
              </a:ext>
            </a:extLst>
          </p:cNvPr>
          <p:cNvSpPr/>
          <p:nvPr/>
        </p:nvSpPr>
        <p:spPr>
          <a:xfrm>
            <a:off x="6912531" y="2768187"/>
            <a:ext cx="1392578" cy="4865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val-concat</a:t>
            </a:r>
            <a:endParaRPr lang="zh-CN" altLang="en-US" dirty="0"/>
          </a:p>
        </p:txBody>
      </p:sp>
      <p:cxnSp>
        <p:nvCxnSpPr>
          <p:cNvPr id="74" name="直接箭头连接符 73">
            <a:extLst>
              <a:ext uri="{FF2B5EF4-FFF2-40B4-BE49-F238E27FC236}">
                <a16:creationId xmlns:a16="http://schemas.microsoft.com/office/drawing/2014/main" id="{B9E6F238-AD4D-4C01-8FA8-599C2EB8542D}"/>
              </a:ext>
            </a:extLst>
          </p:cNvPr>
          <p:cNvCxnSpPr>
            <a:stCxn id="70" idx="1"/>
            <a:endCxn id="18" idx="3"/>
          </p:cNvCxnSpPr>
          <p:nvPr/>
        </p:nvCxnSpPr>
        <p:spPr>
          <a:xfrm flipH="1" flipV="1">
            <a:off x="4339901" y="3010139"/>
            <a:ext cx="1095082" cy="6042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6" name="直接箭头连接符 75">
            <a:extLst>
              <a:ext uri="{FF2B5EF4-FFF2-40B4-BE49-F238E27FC236}">
                <a16:creationId xmlns:a16="http://schemas.microsoft.com/office/drawing/2014/main" id="{CF9D3164-6A0A-4AFF-8BCC-67C269EA9F97}"/>
              </a:ext>
            </a:extLst>
          </p:cNvPr>
          <p:cNvCxnSpPr>
            <a:stCxn id="70" idx="3"/>
            <a:endCxn id="20" idx="3"/>
          </p:cNvCxnSpPr>
          <p:nvPr/>
        </p:nvCxnSpPr>
        <p:spPr>
          <a:xfrm flipH="1">
            <a:off x="4339901" y="4109376"/>
            <a:ext cx="1095082" cy="1099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2" name="直接箭头连接符 81">
            <a:extLst>
              <a:ext uri="{FF2B5EF4-FFF2-40B4-BE49-F238E27FC236}">
                <a16:creationId xmlns:a16="http://schemas.microsoft.com/office/drawing/2014/main" id="{4C69CAEF-A4FC-41B9-91BC-EEE98ED1D83C}"/>
              </a:ext>
            </a:extLst>
          </p:cNvPr>
          <p:cNvCxnSpPr>
            <a:stCxn id="70" idx="6"/>
            <a:endCxn id="72" idx="1"/>
          </p:cNvCxnSpPr>
          <p:nvPr/>
        </p:nvCxnSpPr>
        <p:spPr>
          <a:xfrm flipV="1">
            <a:off x="6602136" y="3011468"/>
            <a:ext cx="310395" cy="8504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箭头连接符 83">
            <a:extLst>
              <a:ext uri="{FF2B5EF4-FFF2-40B4-BE49-F238E27FC236}">
                <a16:creationId xmlns:a16="http://schemas.microsoft.com/office/drawing/2014/main" id="{D3E87B4C-18FC-45D6-BE0C-23B2055CDC0E}"/>
              </a:ext>
            </a:extLst>
          </p:cNvPr>
          <p:cNvCxnSpPr>
            <a:stCxn id="70" idx="6"/>
            <a:endCxn id="6" idx="1"/>
          </p:cNvCxnSpPr>
          <p:nvPr/>
        </p:nvCxnSpPr>
        <p:spPr>
          <a:xfrm flipV="1">
            <a:off x="6602136" y="3010138"/>
            <a:ext cx="1895917" cy="8517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文本框 84">
            <a:extLst>
              <a:ext uri="{FF2B5EF4-FFF2-40B4-BE49-F238E27FC236}">
                <a16:creationId xmlns:a16="http://schemas.microsoft.com/office/drawing/2014/main" id="{796B0C7F-D872-439A-A98A-914201D6E5FA}"/>
              </a:ext>
            </a:extLst>
          </p:cNvPr>
          <p:cNvSpPr txBox="1"/>
          <p:nvPr/>
        </p:nvSpPr>
        <p:spPr>
          <a:xfrm>
            <a:off x="7474591" y="3416110"/>
            <a:ext cx="49495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0.1</a:t>
            </a:r>
          </a:p>
          <a:p>
            <a:r>
              <a:rPr lang="en-US" altLang="zh-CN" sz="1600" dirty="0"/>
              <a:t>0.3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0.2</a:t>
            </a:r>
            <a:endParaRPr lang="zh-CN" altLang="en-US" sz="1600" dirty="0"/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F1C0280D-0773-47B0-8586-9E1C37AF04F0}"/>
              </a:ext>
            </a:extLst>
          </p:cNvPr>
          <p:cNvSpPr txBox="1"/>
          <p:nvPr/>
        </p:nvSpPr>
        <p:spPr>
          <a:xfrm>
            <a:off x="8679816" y="3416074"/>
            <a:ext cx="49495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0.5</a:t>
            </a:r>
          </a:p>
          <a:p>
            <a:r>
              <a:rPr lang="en-US" altLang="zh-CN" sz="1600" dirty="0"/>
              <a:t>0.2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  .</a:t>
            </a:r>
          </a:p>
          <a:p>
            <a:r>
              <a:rPr lang="en-US" altLang="zh-CN" sz="1600" dirty="0"/>
              <a:t>0.9</a:t>
            </a:r>
            <a:endParaRPr lang="zh-CN" altLang="en-US" sz="1600" dirty="0"/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1E042CAC-2FDE-4A55-BAAF-DDEC39C09E84}"/>
              </a:ext>
            </a:extLst>
          </p:cNvPr>
          <p:cNvSpPr txBox="1"/>
          <p:nvPr/>
        </p:nvSpPr>
        <p:spPr>
          <a:xfrm>
            <a:off x="5334857" y="4300719"/>
            <a:ext cx="136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xgb1…xgb5</a:t>
            </a:r>
            <a:endParaRPr lang="zh-CN" altLang="en-US" dirty="0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7AEE2714-495F-4870-8E32-6303C990E5E3}"/>
              </a:ext>
            </a:extLst>
          </p:cNvPr>
          <p:cNvSpPr txBox="1"/>
          <p:nvPr/>
        </p:nvSpPr>
        <p:spPr>
          <a:xfrm>
            <a:off x="5229134" y="4874749"/>
            <a:ext cx="1535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gbdt1…gbdt5</a:t>
            </a:r>
            <a:endParaRPr lang="zh-CN" altLang="en-US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130697AC-B553-4614-9F76-D00F0FBA92FC}"/>
              </a:ext>
            </a:extLst>
          </p:cNvPr>
          <p:cNvSpPr txBox="1"/>
          <p:nvPr/>
        </p:nvSpPr>
        <p:spPr>
          <a:xfrm>
            <a:off x="5569205" y="5354557"/>
            <a:ext cx="1400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rf1…rf5</a:t>
            </a:r>
            <a:endParaRPr lang="zh-CN" altLang="en-US" dirty="0"/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229D0485-2ED5-4938-9C4B-9C00AFE97E5D}"/>
              </a:ext>
            </a:extLst>
          </p:cNvPr>
          <p:cNvSpPr txBox="1"/>
          <p:nvPr/>
        </p:nvSpPr>
        <p:spPr>
          <a:xfrm>
            <a:off x="5511893" y="5793387"/>
            <a:ext cx="1400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et1…et5</a:t>
            </a:r>
            <a:endParaRPr lang="zh-CN" altLang="en-US" dirty="0"/>
          </a:p>
        </p:txBody>
      </p: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028DF7E1-4360-4A27-BD1C-2F370BF40449}"/>
              </a:ext>
            </a:extLst>
          </p:cNvPr>
          <p:cNvCxnSpPr>
            <a:stCxn id="87" idx="3"/>
          </p:cNvCxnSpPr>
          <p:nvPr/>
        </p:nvCxnSpPr>
        <p:spPr>
          <a:xfrm flipV="1">
            <a:off x="6702262" y="3969784"/>
            <a:ext cx="772329" cy="515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箭头连接符 95">
            <a:extLst>
              <a:ext uri="{FF2B5EF4-FFF2-40B4-BE49-F238E27FC236}">
                <a16:creationId xmlns:a16="http://schemas.microsoft.com/office/drawing/2014/main" id="{FD13AFC0-1888-4335-B4AF-E963365FF695}"/>
              </a:ext>
            </a:extLst>
          </p:cNvPr>
          <p:cNvCxnSpPr>
            <a:stCxn id="87" idx="3"/>
          </p:cNvCxnSpPr>
          <p:nvPr/>
        </p:nvCxnSpPr>
        <p:spPr>
          <a:xfrm>
            <a:off x="6702262" y="4485385"/>
            <a:ext cx="772329" cy="758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3E9E36D2-1AAD-4F64-AA26-C4D7D650CD0A}"/>
              </a:ext>
            </a:extLst>
          </p:cNvPr>
          <p:cNvCxnSpPr>
            <a:stCxn id="87" idx="3"/>
          </p:cNvCxnSpPr>
          <p:nvPr/>
        </p:nvCxnSpPr>
        <p:spPr>
          <a:xfrm>
            <a:off x="6702262" y="4485385"/>
            <a:ext cx="188806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本框 99">
            <a:extLst>
              <a:ext uri="{FF2B5EF4-FFF2-40B4-BE49-F238E27FC236}">
                <a16:creationId xmlns:a16="http://schemas.microsoft.com/office/drawing/2014/main" id="{7056BF05-57E5-4AB1-8CA8-0FDC548FF119}"/>
              </a:ext>
            </a:extLst>
          </p:cNvPr>
          <p:cNvSpPr txBox="1"/>
          <p:nvPr/>
        </p:nvSpPr>
        <p:spPr>
          <a:xfrm>
            <a:off x="7288534" y="5682911"/>
            <a:ext cx="841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concat</a:t>
            </a:r>
            <a:endParaRPr lang="zh-CN" altLang="en-US" dirty="0"/>
          </a:p>
        </p:txBody>
      </p:sp>
      <p:sp>
        <p:nvSpPr>
          <p:cNvPr id="101" name="文本框 100">
            <a:extLst>
              <a:ext uri="{FF2B5EF4-FFF2-40B4-BE49-F238E27FC236}">
                <a16:creationId xmlns:a16="http://schemas.microsoft.com/office/drawing/2014/main" id="{F68BBB3F-7BAB-4625-A961-DD5B19AA32A1}"/>
              </a:ext>
            </a:extLst>
          </p:cNvPr>
          <p:cNvSpPr txBox="1"/>
          <p:nvPr/>
        </p:nvSpPr>
        <p:spPr>
          <a:xfrm>
            <a:off x="8634233" y="5682911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avg</a:t>
            </a:r>
            <a:endParaRPr lang="zh-CN" altLang="en-US" dirty="0"/>
          </a:p>
        </p:txBody>
      </p:sp>
      <p:pic>
        <p:nvPicPr>
          <p:cNvPr id="53" name="图片 52">
            <a:extLst>
              <a:ext uri="{FF2B5EF4-FFF2-40B4-BE49-F238E27FC236}">
                <a16:creationId xmlns:a16="http://schemas.microsoft.com/office/drawing/2014/main" id="{7C66FFF5-125D-43FD-B318-E1CA2D1F3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5336" y="446941"/>
            <a:ext cx="2645328" cy="25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823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8" grpId="0" animBg="1"/>
      <p:bldP spid="19" grpId="0" animBg="1"/>
      <p:bldP spid="20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85" grpId="0"/>
      <p:bldP spid="86" grpId="0"/>
      <p:bldP spid="87" grpId="0"/>
      <p:bldP spid="88" grpId="0"/>
      <p:bldP spid="89" grpId="0"/>
      <p:bldP spid="90" grpId="0"/>
      <p:bldP spid="100" grpId="0"/>
      <p:bldP spid="101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3324</TotalTime>
  <Words>586</Words>
  <Application>Microsoft Office PowerPoint</Application>
  <PresentationFormat>宽屏</PresentationFormat>
  <Paragraphs>213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-apple-system</vt:lpstr>
      <vt:lpstr>FZLanTingHei-L-GBK</vt:lpstr>
      <vt:lpstr>FZLanTingHei-M-GBK</vt:lpstr>
      <vt:lpstr>Helvetica Light</vt:lpstr>
      <vt:lpstr>等线</vt:lpstr>
      <vt:lpstr>等线 Light</vt:lpstr>
      <vt:lpstr>微软雅黑</vt:lpstr>
      <vt:lpstr>Arial</vt:lpstr>
      <vt:lpstr>Office 主题​​</vt:lpstr>
      <vt:lpstr>PowerPoint 演示文稿</vt:lpstr>
      <vt:lpstr>Scikit-learn 入门系列3</vt:lpstr>
      <vt:lpstr>预处理</vt:lpstr>
      <vt:lpstr>预处理</vt:lpstr>
      <vt:lpstr>模型评估与参数搜索</vt:lpstr>
      <vt:lpstr>模型评估与参数搜索</vt:lpstr>
      <vt:lpstr>模型评估与参数搜索</vt:lpstr>
      <vt:lpstr>模型融合- blend &amp; stack</vt:lpstr>
      <vt:lpstr>模型融合-blend</vt:lpstr>
      <vt:lpstr>模型融合- blend</vt:lpstr>
      <vt:lpstr>模型融合- stack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Sklearn:数据预处理,模型评估,模型融合</dc:title>
  <dc:creator>T111789</dc:creator>
  <cp:lastModifiedBy>T111789</cp:lastModifiedBy>
  <cp:revision>45</cp:revision>
  <dcterms:created xsi:type="dcterms:W3CDTF">2018-04-16T16:22:53Z</dcterms:created>
  <dcterms:modified xsi:type="dcterms:W3CDTF">2018-04-26T15:23:59Z</dcterms:modified>
</cp:coreProperties>
</file>

<file path=docProps/thumbnail.jpeg>
</file>